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5" r:id="rId1"/>
  </p:sldMasterIdLst>
  <p:notesMasterIdLst>
    <p:notesMasterId r:id="rId74"/>
  </p:notesMasterIdLst>
  <p:sldIdLst>
    <p:sldId id="1153" r:id="rId2"/>
    <p:sldId id="658" r:id="rId3"/>
    <p:sldId id="663" r:id="rId4"/>
    <p:sldId id="1246" r:id="rId5"/>
    <p:sldId id="1247" r:id="rId6"/>
    <p:sldId id="631" r:id="rId7"/>
    <p:sldId id="585" r:id="rId8"/>
    <p:sldId id="587" r:id="rId9"/>
    <p:sldId id="588" r:id="rId10"/>
    <p:sldId id="657" r:id="rId11"/>
    <p:sldId id="1248" r:id="rId12"/>
    <p:sldId id="1279" r:id="rId13"/>
    <p:sldId id="1252" r:id="rId14"/>
    <p:sldId id="626" r:id="rId15"/>
    <p:sldId id="627" r:id="rId16"/>
    <p:sldId id="628" r:id="rId17"/>
    <p:sldId id="1253" r:id="rId18"/>
    <p:sldId id="1264" r:id="rId19"/>
    <p:sldId id="1254" r:id="rId20"/>
    <p:sldId id="650" r:id="rId21"/>
    <p:sldId id="1255" r:id="rId22"/>
    <p:sldId id="634" r:id="rId23"/>
    <p:sldId id="599" r:id="rId24"/>
    <p:sldId id="556" r:id="rId25"/>
    <p:sldId id="602" r:id="rId26"/>
    <p:sldId id="603" r:id="rId27"/>
    <p:sldId id="604" r:id="rId28"/>
    <p:sldId id="605" r:id="rId29"/>
    <p:sldId id="606" r:id="rId30"/>
    <p:sldId id="615" r:id="rId31"/>
    <p:sldId id="655" r:id="rId32"/>
    <p:sldId id="632" r:id="rId33"/>
    <p:sldId id="608" r:id="rId34"/>
    <p:sldId id="1281" r:id="rId35"/>
    <p:sldId id="1280" r:id="rId36"/>
    <p:sldId id="1285" r:id="rId37"/>
    <p:sldId id="1284" r:id="rId38"/>
    <p:sldId id="1282" r:id="rId39"/>
    <p:sldId id="1283" r:id="rId40"/>
    <p:sldId id="1287" r:id="rId41"/>
    <p:sldId id="656" r:id="rId42"/>
    <p:sldId id="618" r:id="rId43"/>
    <p:sldId id="620" r:id="rId44"/>
    <p:sldId id="619" r:id="rId45"/>
    <p:sldId id="621" r:id="rId46"/>
    <p:sldId id="622" r:id="rId47"/>
    <p:sldId id="623" r:id="rId48"/>
    <p:sldId id="1259" r:id="rId49"/>
    <p:sldId id="1265" r:id="rId50"/>
    <p:sldId id="1274" r:id="rId51"/>
    <p:sldId id="1267" r:id="rId52"/>
    <p:sldId id="1286" r:id="rId53"/>
    <p:sldId id="1268" r:id="rId54"/>
    <p:sldId id="1275" r:id="rId55"/>
    <p:sldId id="1270" r:id="rId56"/>
    <p:sldId id="1277" r:id="rId57"/>
    <p:sldId id="1278" r:id="rId58"/>
    <p:sldId id="637" r:id="rId59"/>
    <p:sldId id="1257" r:id="rId60"/>
    <p:sldId id="1276" r:id="rId61"/>
    <p:sldId id="1269" r:id="rId62"/>
    <p:sldId id="1271" r:id="rId63"/>
    <p:sldId id="1272" r:id="rId64"/>
    <p:sldId id="1260" r:id="rId65"/>
    <p:sldId id="1261" r:id="rId66"/>
    <p:sldId id="630" r:id="rId67"/>
    <p:sldId id="1256" r:id="rId68"/>
    <p:sldId id="1273" r:id="rId69"/>
    <p:sldId id="1266" r:id="rId70"/>
    <p:sldId id="1251" r:id="rId71"/>
    <p:sldId id="648" r:id="rId72"/>
    <p:sldId id="1258" r:id="rId7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F68"/>
    <a:srgbClr val="4065F5"/>
    <a:srgbClr val="FFFFFF"/>
    <a:srgbClr val="94E6D3"/>
    <a:srgbClr val="FF603C"/>
    <a:srgbClr val="694D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06"/>
    <p:restoredTop sz="79502"/>
  </p:normalViewPr>
  <p:slideViewPr>
    <p:cSldViewPr snapToGrid="0" snapToObjects="1">
      <p:cViewPr>
        <p:scale>
          <a:sx n="78" d="100"/>
          <a:sy n="78" d="100"/>
        </p:scale>
        <p:origin x="1392"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Inter" panose="020B05020300000000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Inter" panose="020B0502030000000004" pitchFamily="34" charset="0"/>
              </a:defRPr>
            </a:lvl1pPr>
          </a:lstStyle>
          <a:p>
            <a:fld id="{E5D6BFCB-BD1F-1740-9695-92215ED1DEFE}" type="datetimeFigureOut">
              <a:rPr lang="en-US" smtClean="0"/>
              <a:pPr/>
              <a:t>3/3/22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Inter" panose="020B05020300000000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Inter" panose="020B0502030000000004" pitchFamily="34" charset="0"/>
              </a:defRPr>
            </a:lvl1pPr>
          </a:lstStyle>
          <a:p>
            <a:fld id="{A19A1AC2-2F04-534B-86CB-E9FDEEE225D6}" type="slidenum">
              <a:rPr lang="en-US" smtClean="0"/>
              <a:pPr/>
              <a:t>‹#›</a:t>
            </a:fld>
            <a:endParaRPr lang="en-US" dirty="0"/>
          </a:p>
        </p:txBody>
      </p:sp>
    </p:spTree>
    <p:extLst>
      <p:ext uri="{BB962C8B-B14F-4D97-AF65-F5344CB8AC3E}">
        <p14:creationId xmlns:p14="http://schemas.microsoft.com/office/powerpoint/2010/main" val="2150323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Inter" panose="020B0502030000000004" pitchFamily="34" charset="0"/>
        <a:ea typeface="+mn-ea"/>
        <a:cs typeface="+mn-cs"/>
      </a:defRPr>
    </a:lvl1pPr>
    <a:lvl2pPr marL="457200" algn="l" defTabSz="914400" rtl="0" eaLnBrk="1" latinLnBrk="0" hangingPunct="1">
      <a:defRPr sz="1200" b="0" i="0" kern="1200">
        <a:solidFill>
          <a:schemeClr val="tx1"/>
        </a:solidFill>
        <a:latin typeface="Inter" panose="020B0502030000000004" pitchFamily="34" charset="0"/>
        <a:ea typeface="+mn-ea"/>
        <a:cs typeface="+mn-cs"/>
      </a:defRPr>
    </a:lvl2pPr>
    <a:lvl3pPr marL="914400" algn="l" defTabSz="914400" rtl="0" eaLnBrk="1" latinLnBrk="0" hangingPunct="1">
      <a:defRPr sz="1200" b="0" i="0" kern="1200">
        <a:solidFill>
          <a:schemeClr val="tx1"/>
        </a:solidFill>
        <a:latin typeface="Inter" panose="020B0502030000000004" pitchFamily="34" charset="0"/>
        <a:ea typeface="+mn-ea"/>
        <a:cs typeface="+mn-cs"/>
      </a:defRPr>
    </a:lvl3pPr>
    <a:lvl4pPr marL="1371600" algn="l" defTabSz="914400" rtl="0" eaLnBrk="1" latinLnBrk="0" hangingPunct="1">
      <a:defRPr sz="1200" b="0" i="0" kern="1200">
        <a:solidFill>
          <a:schemeClr val="tx1"/>
        </a:solidFill>
        <a:latin typeface="Inter" panose="020B0502030000000004" pitchFamily="34" charset="0"/>
        <a:ea typeface="+mn-ea"/>
        <a:cs typeface="+mn-cs"/>
      </a:defRPr>
    </a:lvl4pPr>
    <a:lvl5pPr marL="1828800" algn="l" defTabSz="914400" rtl="0" eaLnBrk="1" latinLnBrk="0" hangingPunct="1">
      <a:defRPr sz="1200" b="0" i="0" kern="1200">
        <a:solidFill>
          <a:schemeClr val="tx1"/>
        </a:solidFill>
        <a:latin typeface="Inter" panose="020B05020300000000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9A1AC2-2F04-534B-86CB-E9FDEEE225D6}" type="slidenum">
              <a:rPr lang="en-US" smtClean="0"/>
              <a:pPr/>
              <a:t>1</a:t>
            </a:fld>
            <a:endParaRPr lang="en-US" dirty="0"/>
          </a:p>
        </p:txBody>
      </p:sp>
    </p:spTree>
    <p:extLst>
      <p:ext uri="{BB962C8B-B14F-4D97-AF65-F5344CB8AC3E}">
        <p14:creationId xmlns:p14="http://schemas.microsoft.com/office/powerpoint/2010/main" val="2010578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362551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07810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If software is everywhere and we’re using it for everything AND software companies have access to reach ALL levels of a company easily through marketing and implementation, in Search Engines and Facebook ads, then they don’t have to just talk to the CEO, they can talk to the End User. </a:t>
            </a:r>
          </a:p>
        </p:txBody>
      </p:sp>
    </p:spTree>
    <p:extLst>
      <p:ext uri="{BB962C8B-B14F-4D97-AF65-F5344CB8AC3E}">
        <p14:creationId xmlns:p14="http://schemas.microsoft.com/office/powerpoint/2010/main" val="226378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software is everywhere and we’re using it for everything AND software companies have access to reach ALL levels of a company easily through marketing and implementation, then they don’t have to just talk to the CEO, they can talk to the End User. </a:t>
            </a:r>
          </a:p>
          <a:p>
            <a:endParaRPr lang="en-US" dirty="0"/>
          </a:p>
        </p:txBody>
      </p:sp>
    </p:spTree>
    <p:extLst>
      <p:ext uri="{BB962C8B-B14F-4D97-AF65-F5344CB8AC3E}">
        <p14:creationId xmlns:p14="http://schemas.microsoft.com/office/powerpoint/2010/main" val="19082374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9A1AC2-2F04-534B-86CB-E9FDEEE225D6}" type="slidenum">
              <a:rPr lang="en-US" smtClean="0"/>
              <a:pPr/>
              <a:t>18</a:t>
            </a:fld>
            <a:endParaRPr lang="en-US" dirty="0"/>
          </a:p>
        </p:txBody>
      </p:sp>
    </p:spTree>
    <p:extLst>
      <p:ext uri="{BB962C8B-B14F-4D97-AF65-F5344CB8AC3E}">
        <p14:creationId xmlns:p14="http://schemas.microsoft.com/office/powerpoint/2010/main" val="25901575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4276247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PLG</a:t>
            </a:r>
          </a:p>
        </p:txBody>
      </p:sp>
      <p:sp>
        <p:nvSpPr>
          <p:cNvPr id="4" name="Slide Number Placeholder 3"/>
          <p:cNvSpPr>
            <a:spLocks noGrp="1"/>
          </p:cNvSpPr>
          <p:nvPr>
            <p:ph type="sldNum" sz="quarter" idx="5"/>
          </p:nvPr>
        </p:nvSpPr>
        <p:spPr/>
        <p:txBody>
          <a:bodyPr/>
          <a:lstStyle/>
          <a:p>
            <a:fld id="{A19A1AC2-2F04-534B-86CB-E9FDEEE225D6}" type="slidenum">
              <a:rPr lang="en-US" smtClean="0"/>
              <a:pPr/>
              <a:t>21</a:t>
            </a:fld>
            <a:endParaRPr lang="en-US" dirty="0"/>
          </a:p>
        </p:txBody>
      </p:sp>
    </p:spTree>
    <p:extLst>
      <p:ext uri="{BB962C8B-B14F-4D97-AF65-F5344CB8AC3E}">
        <p14:creationId xmlns:p14="http://schemas.microsoft.com/office/powerpoint/2010/main" val="36124667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170208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595492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When you don’t have salespeople doing the explaining for you, brand has to do a lot more work. </a:t>
            </a:r>
          </a:p>
          <a:p>
            <a:pPr marL="342900" indent="-342900">
              <a:buFont typeface="Arial" panose="020B0604020202020204" pitchFamily="34" charset="0"/>
              <a:buChar char="•"/>
            </a:pPr>
            <a:r>
              <a:rPr lang="en-US" dirty="0"/>
              <a:t>If someone is finding you from a google search- Your name, visual identity, tone of voice are your front doors to people understanding what you’re all about</a:t>
            </a:r>
          </a:p>
          <a:p>
            <a:pPr marL="342900" indent="-342900">
              <a:buFont typeface="Arial" panose="020B0604020202020204" pitchFamily="34" charset="0"/>
              <a:buChar char="•"/>
            </a:pPr>
            <a:r>
              <a:rPr lang="en-US" dirty="0"/>
              <a:t>They also become something of a differentiator – even if someone copies your features, your brand will still be uniquely yours</a:t>
            </a:r>
          </a:p>
          <a:p>
            <a:pPr marL="342900" indent="-342900">
              <a:buFont typeface="Arial" panose="020B0604020202020204" pitchFamily="34" charset="0"/>
              <a:buChar char="•"/>
            </a:pPr>
            <a:r>
              <a:rPr lang="en-US" dirty="0"/>
              <a:t>** And incidentally, Customer Success is also part of that brand</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The example we’re showing here is Slack – the messaging is clear, I get what they’re going to do for me, and the look and feel are polished and friendly; If you compare this to traditional Microsoft, Oracle, IBM brands, the difference is striking – Those brands didn’t need to do as much work – they only had to look solid to an upper echelon of management. Slack, </a:t>
            </a:r>
            <a:r>
              <a:rPr lang="en-US" dirty="0" err="1"/>
              <a:t>Lessonly</a:t>
            </a:r>
            <a:r>
              <a:rPr lang="en-US" dirty="0"/>
              <a:t>, </a:t>
            </a:r>
            <a:r>
              <a:rPr lang="en-US" dirty="0" err="1"/>
              <a:t>Zylo</a:t>
            </a:r>
            <a:r>
              <a:rPr lang="en-US" dirty="0"/>
              <a:t> – these brands are relating to a much wider audience.</a:t>
            </a:r>
          </a:p>
          <a:p>
            <a:endParaRPr lang="en-US" dirty="0"/>
          </a:p>
        </p:txBody>
      </p:sp>
    </p:spTree>
    <p:extLst>
      <p:ext uri="{BB962C8B-B14F-4D97-AF65-F5344CB8AC3E}">
        <p14:creationId xmlns:p14="http://schemas.microsoft.com/office/powerpoint/2010/main" val="1323436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935872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dirty="0">
                <a:latin typeface="Sequel Sans Book Head" panose="020B0503050000020004" pitchFamily="34" charset="77"/>
              </a:rPr>
              <a:t>Is your product approachable?</a:t>
            </a:r>
          </a:p>
          <a:p>
            <a:pPr lvl="0"/>
            <a:r>
              <a:rPr lang="en-US" dirty="0">
                <a:latin typeface="Sequel Sans Book Head" panose="020B0503050000020004" pitchFamily="34" charset="77"/>
              </a:rPr>
              <a:t>Does it have a recognizable identity and voice?</a:t>
            </a:r>
          </a:p>
          <a:p>
            <a:pPr lvl="0"/>
            <a:r>
              <a:rPr lang="en-US" dirty="0">
                <a:latin typeface="Sequel Sans Book Head" panose="020B0503050000020004" pitchFamily="34" charset="77"/>
              </a:rPr>
              <a:t>Does the experience feel right for your target audience?</a:t>
            </a:r>
          </a:p>
          <a:p>
            <a:endParaRPr lang="en-US" dirty="0"/>
          </a:p>
        </p:txBody>
      </p:sp>
    </p:spTree>
    <p:extLst>
      <p:ext uri="{BB962C8B-B14F-4D97-AF65-F5344CB8AC3E}">
        <p14:creationId xmlns:p14="http://schemas.microsoft.com/office/powerpoint/2010/main" val="8898285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Having a way to experience your product: That means have a great first-time user experience, what we could also call onboarding</a:t>
            </a:r>
          </a:p>
          <a:p>
            <a:r>
              <a:rPr lang="en-US" dirty="0"/>
              <a:t>Users need to be able to understand how to unlock value as quickly as possible</a:t>
            </a:r>
          </a:p>
          <a:p>
            <a:r>
              <a:rPr lang="en-US" dirty="0"/>
              <a:t>They need to feel freedom and safety to explore and unlock the aha moments that tell them why they need to use your software</a:t>
            </a:r>
          </a:p>
          <a:p>
            <a:endParaRPr lang="en-US" dirty="0"/>
          </a:p>
          <a:p>
            <a:r>
              <a:rPr lang="en-US" dirty="0"/>
              <a:t>In this example for Slack – you can see that I’m being welcomed multiple ways and given some options for how to learn more and take actions.</a:t>
            </a:r>
          </a:p>
          <a:p>
            <a:r>
              <a:rPr lang="en-US" dirty="0"/>
              <a:t>They’re using a “tour”, but they’re also using the product itself to onboard me with these </a:t>
            </a:r>
            <a:r>
              <a:rPr lang="en-US" dirty="0" err="1"/>
              <a:t>slackbot</a:t>
            </a:r>
            <a:r>
              <a:rPr lang="en-US" dirty="0"/>
              <a:t> messages. I’m being invited AND educated at the same time by the product in a safe and personable way to try it out.</a:t>
            </a:r>
          </a:p>
          <a:p>
            <a:r>
              <a:rPr lang="en-US" dirty="0"/>
              <a:t>We all just want to feel smart and understood – good onboarding can do that for users</a:t>
            </a:r>
          </a:p>
          <a:p>
            <a:endParaRPr lang="en-US" dirty="0"/>
          </a:p>
        </p:txBody>
      </p:sp>
    </p:spTree>
    <p:extLst>
      <p:ext uri="{BB962C8B-B14F-4D97-AF65-F5344CB8AC3E}">
        <p14:creationId xmlns:p14="http://schemas.microsoft.com/office/powerpoint/2010/main" val="3557448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Does your target audience have a way to give your product a chance?</a:t>
            </a:r>
          </a:p>
          <a:p>
            <a:r>
              <a:rPr lang="en-US" dirty="0"/>
              <a:t>Do they have a way to experience the key value proposition?</a:t>
            </a:r>
          </a:p>
          <a:p>
            <a:endParaRPr lang="en-US" dirty="0"/>
          </a:p>
        </p:txBody>
      </p:sp>
    </p:spTree>
    <p:extLst>
      <p:ext uri="{BB962C8B-B14F-4D97-AF65-F5344CB8AC3E}">
        <p14:creationId xmlns:p14="http://schemas.microsoft.com/office/powerpoint/2010/main" val="23427115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Having a reason to come back – it’s not enough for a user to come once, check you out and then leave</a:t>
            </a:r>
          </a:p>
          <a:p>
            <a:r>
              <a:rPr lang="en-US" dirty="0"/>
              <a:t>Have you given them a reason to return? </a:t>
            </a:r>
          </a:p>
          <a:p>
            <a:r>
              <a:rPr lang="en-US" dirty="0"/>
              <a:t>For Slack, I might come back if I get a notification that someone I invited sent me a message. Or I might come back if I get this email showing me different ways I can use Slack – Assign tasks?</a:t>
            </a:r>
          </a:p>
          <a:p>
            <a:endParaRPr lang="en-US" dirty="0"/>
          </a:p>
          <a:p>
            <a:r>
              <a:rPr lang="en-US" dirty="0"/>
              <a:t>A lot of times we give users a bunch of tools and then expect them to use their imaginations to figure out what to do with them, so the more you can present them with use cases and case studies and examples, the more you start turning on their light bulbs.</a:t>
            </a:r>
          </a:p>
          <a:p>
            <a:endParaRPr lang="en-US" dirty="0"/>
          </a:p>
        </p:txBody>
      </p:sp>
    </p:spTree>
    <p:extLst>
      <p:ext uri="{BB962C8B-B14F-4D97-AF65-F5344CB8AC3E}">
        <p14:creationId xmlns:p14="http://schemas.microsoft.com/office/powerpoint/2010/main" val="10431758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lgn="l">
              <a:lnSpc>
                <a:spcPct val="150000"/>
              </a:lnSpc>
            </a:pPr>
            <a:r>
              <a:rPr lang="en-US" sz="2400" dirty="0">
                <a:latin typeface="Sequel Sans Book Head" panose="020B0503050000020004" pitchFamily="34" charset="77"/>
              </a:rPr>
              <a:t>Do people have a reason to come back?</a:t>
            </a:r>
          </a:p>
          <a:p>
            <a:pPr lvl="0" algn="l">
              <a:lnSpc>
                <a:spcPct val="150000"/>
              </a:lnSpc>
            </a:pPr>
            <a:r>
              <a:rPr lang="en-US" sz="2400" dirty="0">
                <a:latin typeface="Sequel Sans Book Head" panose="020B0503050000020004" pitchFamily="34" charset="77"/>
              </a:rPr>
              <a:t>Are you solving a specific problem or providing new value?</a:t>
            </a:r>
          </a:p>
          <a:p>
            <a:pPr lvl="0" algn="l">
              <a:lnSpc>
                <a:spcPct val="150000"/>
              </a:lnSpc>
            </a:pPr>
            <a:r>
              <a:rPr lang="en-US" sz="2400" dirty="0">
                <a:latin typeface="Sequel Sans Book Head" panose="020B0503050000020004" pitchFamily="34" charset="77"/>
              </a:rPr>
              <a:t>Are people in the marketing drip?</a:t>
            </a:r>
          </a:p>
          <a:p>
            <a:endParaRPr lang="en-US" dirty="0"/>
          </a:p>
        </p:txBody>
      </p:sp>
    </p:spTree>
    <p:extLst>
      <p:ext uri="{BB962C8B-B14F-4D97-AF65-F5344CB8AC3E}">
        <p14:creationId xmlns:p14="http://schemas.microsoft.com/office/powerpoint/2010/main" val="38634100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617370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358520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996131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Free trial for premium features</a:t>
            </a:r>
          </a:p>
          <a:p>
            <a:endParaRPr lang="en-US" dirty="0"/>
          </a:p>
          <a:p>
            <a:r>
              <a:rPr lang="en-US" dirty="0"/>
              <a:t>- Let's talk through some examples</a:t>
            </a:r>
          </a:p>
        </p:txBody>
      </p:sp>
    </p:spTree>
    <p:extLst>
      <p:ext uri="{BB962C8B-B14F-4D97-AF65-F5344CB8AC3E}">
        <p14:creationId xmlns:p14="http://schemas.microsoft.com/office/powerpoint/2010/main" val="8250198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Free trial for premium features</a:t>
            </a:r>
          </a:p>
          <a:p>
            <a:endParaRPr lang="en-US" dirty="0"/>
          </a:p>
          <a:p>
            <a:r>
              <a:rPr lang="en-US" dirty="0"/>
              <a:t>- Let's talk through some examples</a:t>
            </a:r>
          </a:p>
        </p:txBody>
      </p:sp>
    </p:spTree>
    <p:extLst>
      <p:ext uri="{BB962C8B-B14F-4D97-AF65-F5344CB8AC3E}">
        <p14:creationId xmlns:p14="http://schemas.microsoft.com/office/powerpoint/2010/main" val="1827297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723233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Free trial for premium features</a:t>
            </a:r>
          </a:p>
          <a:p>
            <a:endParaRPr lang="en-US" dirty="0"/>
          </a:p>
          <a:p>
            <a:r>
              <a:rPr lang="en-US" dirty="0"/>
              <a:t>- Let's talk through some examples</a:t>
            </a:r>
          </a:p>
        </p:txBody>
      </p:sp>
    </p:spTree>
    <p:extLst>
      <p:ext uri="{BB962C8B-B14F-4D97-AF65-F5344CB8AC3E}">
        <p14:creationId xmlns:p14="http://schemas.microsoft.com/office/powerpoint/2010/main" val="8735669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Free trial for premium features</a:t>
            </a:r>
          </a:p>
          <a:p>
            <a:endParaRPr lang="en-US" dirty="0"/>
          </a:p>
          <a:p>
            <a:r>
              <a:rPr lang="en-US" dirty="0"/>
              <a:t>- Let's talk through some examples</a:t>
            </a:r>
          </a:p>
        </p:txBody>
      </p:sp>
    </p:spTree>
    <p:extLst>
      <p:ext uri="{BB962C8B-B14F-4D97-AF65-F5344CB8AC3E}">
        <p14:creationId xmlns:p14="http://schemas.microsoft.com/office/powerpoint/2010/main" val="41815657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Free trial for premium features</a:t>
            </a:r>
          </a:p>
          <a:p>
            <a:endParaRPr lang="en-US" dirty="0"/>
          </a:p>
          <a:p>
            <a:r>
              <a:rPr lang="en-US" dirty="0"/>
              <a:t>- Let's talk through some examples</a:t>
            </a:r>
          </a:p>
        </p:txBody>
      </p:sp>
    </p:spTree>
    <p:extLst>
      <p:ext uri="{BB962C8B-B14F-4D97-AF65-F5344CB8AC3E}">
        <p14:creationId xmlns:p14="http://schemas.microsoft.com/office/powerpoint/2010/main" val="39698164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Free trial for premium features</a:t>
            </a:r>
          </a:p>
          <a:p>
            <a:endParaRPr lang="en-US" dirty="0"/>
          </a:p>
          <a:p>
            <a:r>
              <a:rPr lang="en-US" dirty="0"/>
              <a:t>- Let's talk through some examples</a:t>
            </a:r>
          </a:p>
        </p:txBody>
      </p:sp>
    </p:spTree>
    <p:extLst>
      <p:ext uri="{BB962C8B-B14F-4D97-AF65-F5344CB8AC3E}">
        <p14:creationId xmlns:p14="http://schemas.microsoft.com/office/powerpoint/2010/main" val="8406836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Free trial for premium features</a:t>
            </a:r>
          </a:p>
          <a:p>
            <a:endParaRPr lang="en-US" dirty="0"/>
          </a:p>
          <a:p>
            <a:r>
              <a:rPr lang="en-US" dirty="0"/>
              <a:t>- Let's talk through some examples</a:t>
            </a:r>
          </a:p>
        </p:txBody>
      </p:sp>
    </p:spTree>
    <p:extLst>
      <p:ext uri="{BB962C8B-B14F-4D97-AF65-F5344CB8AC3E}">
        <p14:creationId xmlns:p14="http://schemas.microsoft.com/office/powerpoint/2010/main" val="22562134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Free trial for premium features</a:t>
            </a:r>
          </a:p>
          <a:p>
            <a:endParaRPr lang="en-US" dirty="0"/>
          </a:p>
          <a:p>
            <a:r>
              <a:rPr lang="en-US" dirty="0"/>
              <a:t>- Let's talk through some examples</a:t>
            </a:r>
          </a:p>
        </p:txBody>
      </p:sp>
    </p:spTree>
    <p:extLst>
      <p:ext uri="{BB962C8B-B14F-4D97-AF65-F5344CB8AC3E}">
        <p14:creationId xmlns:p14="http://schemas.microsoft.com/office/powerpoint/2010/main" val="15929732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06366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lnSpc>
                <a:spcPct val="150000"/>
              </a:lnSpc>
            </a:pPr>
            <a:endParaRPr lang="en-US" dirty="0">
              <a:latin typeface="Sequel Sans Book Head" panose="020B0503050000020004" pitchFamily="34" charset="77"/>
            </a:endParaRPr>
          </a:p>
        </p:txBody>
      </p:sp>
    </p:spTree>
    <p:extLst>
      <p:ext uri="{BB962C8B-B14F-4D97-AF65-F5344CB8AC3E}">
        <p14:creationId xmlns:p14="http://schemas.microsoft.com/office/powerpoint/2010/main" val="27461214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lot of you have received invitations like this from us – </a:t>
            </a:r>
            <a:r>
              <a:rPr lang="en-US" dirty="0" err="1"/>
              <a:t>Invision</a:t>
            </a:r>
            <a:r>
              <a:rPr lang="en-US" dirty="0"/>
              <a:t> makes it as easy as possible to share</a:t>
            </a:r>
          </a:p>
          <a:p>
            <a:r>
              <a:rPr lang="en-US" dirty="0"/>
              <a:t>And you’ve seen the proliferation of the Share button – some of that is for your benefit as a user, but a lot of that is for the benefit of the product. Your share means their brand and functionality reaches more people.</a:t>
            </a:r>
          </a:p>
          <a:p>
            <a:endParaRPr lang="en-US" dirty="0"/>
          </a:p>
        </p:txBody>
      </p:sp>
    </p:spTree>
    <p:extLst>
      <p:ext uri="{BB962C8B-B14F-4D97-AF65-F5344CB8AC3E}">
        <p14:creationId xmlns:p14="http://schemas.microsoft.com/office/powerpoint/2010/main" val="32652878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Give the people a way to upgrade! </a:t>
            </a:r>
          </a:p>
          <a:p>
            <a:r>
              <a:rPr lang="en-US" dirty="0"/>
              <a:t>A lot of times users want to use more functionality but if it’s hidden away, they won’t know what is available to them</a:t>
            </a:r>
          </a:p>
          <a:p>
            <a:endParaRPr lang="en-US" dirty="0"/>
          </a:p>
          <a:p>
            <a:endParaRPr lang="en-US" dirty="0"/>
          </a:p>
          <a:p>
            <a:r>
              <a:rPr lang="en-US" dirty="0"/>
              <a:t>Our example here is </a:t>
            </a:r>
            <a:r>
              <a:rPr lang="en-US" dirty="0" err="1"/>
              <a:t>Airtable</a:t>
            </a:r>
            <a:r>
              <a:rPr lang="en-US" dirty="0"/>
              <a:t> – They sprinkle opportunities to upgrade throughout the product in more than one place.</a:t>
            </a:r>
          </a:p>
          <a:p>
            <a:endParaRPr lang="en-US" dirty="0"/>
          </a:p>
          <a:p>
            <a:r>
              <a:rPr lang="en-US" dirty="0"/>
              <a:t>in context!!</a:t>
            </a:r>
          </a:p>
        </p:txBody>
      </p:sp>
    </p:spTree>
    <p:extLst>
      <p:ext uri="{BB962C8B-B14F-4D97-AF65-F5344CB8AC3E}">
        <p14:creationId xmlns:p14="http://schemas.microsoft.com/office/powerpoint/2010/main" val="957890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9A1AC2-2F04-534B-86CB-E9FDEEE225D6}" type="slidenum">
              <a:rPr lang="en-US" smtClean="0"/>
              <a:pPr/>
              <a:t>4</a:t>
            </a:fld>
            <a:endParaRPr lang="en-US" dirty="0"/>
          </a:p>
        </p:txBody>
      </p:sp>
    </p:spTree>
    <p:extLst>
      <p:ext uri="{BB962C8B-B14F-4D97-AF65-F5344CB8AC3E}">
        <p14:creationId xmlns:p14="http://schemas.microsoft.com/office/powerpoint/2010/main" val="31567927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Incentivize invites – again one that’s  commonplace today. </a:t>
            </a:r>
          </a:p>
          <a:p>
            <a:r>
              <a:rPr lang="en-US" dirty="0"/>
              <a:t>Here are two example – Dropbox became famous for hockey-stick growth using this method of incentive. They offer MORE space on Dropbox for every friend you invite. So not only do their most passionate users become evangelists, they also become heavier users. </a:t>
            </a:r>
          </a:p>
          <a:p>
            <a:endParaRPr lang="en-US" dirty="0"/>
          </a:p>
          <a:p>
            <a:r>
              <a:rPr lang="en-US" dirty="0" err="1"/>
              <a:t>Airtable</a:t>
            </a:r>
            <a:r>
              <a:rPr lang="en-US" dirty="0"/>
              <a:t> is another one that gives a dollar amount in credit for each person you invite to </a:t>
            </a:r>
            <a:r>
              <a:rPr lang="en-US" dirty="0" err="1"/>
              <a:t>Airtable</a:t>
            </a:r>
            <a:r>
              <a:rPr lang="en-US" dirty="0"/>
              <a:t>.</a:t>
            </a:r>
          </a:p>
          <a:p>
            <a:endParaRPr lang="en-US" dirty="0"/>
          </a:p>
        </p:txBody>
      </p:sp>
    </p:spTree>
    <p:extLst>
      <p:ext uri="{BB962C8B-B14F-4D97-AF65-F5344CB8AC3E}">
        <p14:creationId xmlns:p14="http://schemas.microsoft.com/office/powerpoint/2010/main" val="18301109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Because companies have invested in their brand to do some work for them and are making it easy to share the product with others, they have perfect vehicles to create branded experiences for their users and for the people the users share with. </a:t>
            </a:r>
          </a:p>
          <a:p>
            <a:endParaRPr lang="en-US" dirty="0"/>
          </a:p>
          <a:p>
            <a:r>
              <a:rPr lang="en-US" dirty="0"/>
              <a:t>The example here is Calendly – If I send out calendar options to someone through Calendly, that Calendly experience is subtly branded. </a:t>
            </a:r>
          </a:p>
          <a:p>
            <a:endParaRPr lang="en-US" dirty="0"/>
          </a:p>
          <a:p>
            <a:r>
              <a:rPr lang="en-US" dirty="0"/>
              <a:t>When this experience wows someone, they ask themselves "what is this tool?" and the branding leads them to </a:t>
            </a:r>
            <a:r>
              <a:rPr lang="en-US" dirty="0" err="1"/>
              <a:t>hte</a:t>
            </a:r>
            <a:r>
              <a:rPr lang="en-US" dirty="0"/>
              <a:t> product</a:t>
            </a:r>
          </a:p>
        </p:txBody>
      </p:sp>
    </p:spTree>
    <p:extLst>
      <p:ext uri="{BB962C8B-B14F-4D97-AF65-F5344CB8AC3E}">
        <p14:creationId xmlns:p14="http://schemas.microsoft.com/office/powerpoint/2010/main" val="7156671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474382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could easily bucket people and certain departments could be responsible for certain things: Marketing &amp; Sales could be responsible for growth of the leads and customers, Customer Success could own retention, Product was just hanging out </a:t>
            </a:r>
          </a:p>
        </p:txBody>
      </p:sp>
      <p:sp>
        <p:nvSpPr>
          <p:cNvPr id="4" name="Slide Number Placeholder 3"/>
          <p:cNvSpPr>
            <a:spLocks noGrp="1"/>
          </p:cNvSpPr>
          <p:nvPr>
            <p:ph type="sldNum" sz="quarter" idx="5"/>
          </p:nvPr>
        </p:nvSpPr>
        <p:spPr/>
        <p:txBody>
          <a:bodyPr/>
          <a:lstStyle/>
          <a:p>
            <a:fld id="{A19A1AC2-2F04-534B-86CB-E9FDEEE225D6}" type="slidenum">
              <a:rPr lang="en-US" smtClean="0"/>
              <a:pPr/>
              <a:t>49</a:t>
            </a:fld>
            <a:endParaRPr lang="en-US" dirty="0"/>
          </a:p>
        </p:txBody>
      </p:sp>
    </p:spTree>
    <p:extLst>
      <p:ext uri="{BB962C8B-B14F-4D97-AF65-F5344CB8AC3E}">
        <p14:creationId xmlns:p14="http://schemas.microsoft.com/office/powerpoint/2010/main" val="7383516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Customer Success’ work may be getting involved with prospects before Sales folks touch them.</a:t>
            </a:r>
          </a:p>
          <a:p>
            <a:endParaRPr lang="en-US" dirty="0"/>
          </a:p>
          <a:p>
            <a:pPr marL="285750" indent="-285750">
              <a:buFont typeface="Arial" panose="020B0604020202020204" pitchFamily="34" charset="0"/>
              <a:buChar char="•"/>
            </a:pPr>
            <a:r>
              <a:rPr lang="en-US" dirty="0">
                <a:latin typeface="Inter" panose="020B0502030000000004" pitchFamily="34" charset="0"/>
                <a:ea typeface="Inter" panose="020B0502030000000004" pitchFamily="34" charset="0"/>
                <a:cs typeface="Inter" panose="020B0502030000000004" pitchFamily="34" charset="0"/>
              </a:rPr>
              <a:t>Everyone is a user at a different stage in their relationship with the product: Some are free users, some are paid users, some are enterprise team users</a:t>
            </a:r>
          </a:p>
          <a:p>
            <a:pPr marL="285750" indent="-285750">
              <a:buFont typeface="Arial" panose="020B0604020202020204" pitchFamily="34" charset="0"/>
              <a:buChar char="•"/>
            </a:pPr>
            <a:r>
              <a:rPr lang="en-US" dirty="0">
                <a:latin typeface="Inter" panose="020B0502030000000004" pitchFamily="34" charset="0"/>
                <a:ea typeface="Inter" panose="020B0502030000000004" pitchFamily="34" charset="0"/>
                <a:cs typeface="Inter" panose="020B0502030000000004" pitchFamily="34" charset="0"/>
              </a:rPr>
              <a:t>There’s a larger user base because everyone who wants to try it out is now a user</a:t>
            </a:r>
          </a:p>
          <a:p>
            <a:pPr marL="285750" indent="-285750">
              <a:buFont typeface="Arial" panose="020B0604020202020204" pitchFamily="34" charset="0"/>
              <a:buChar char="•"/>
            </a:pPr>
            <a:r>
              <a:rPr lang="en-US" dirty="0">
                <a:latin typeface="Inter" panose="020B0502030000000004" pitchFamily="34" charset="0"/>
                <a:ea typeface="Inter" panose="020B0502030000000004" pitchFamily="34" charset="0"/>
                <a:cs typeface="Inter" panose="020B0502030000000004" pitchFamily="34" charset="0"/>
              </a:rPr>
              <a:t>Goals remain the same: Move the free users along in the funnel, help them achieve outcomes, upgrade and expand</a:t>
            </a:r>
          </a:p>
          <a:p>
            <a:endParaRPr lang="en-US" dirty="0"/>
          </a:p>
        </p:txBody>
      </p:sp>
      <p:sp>
        <p:nvSpPr>
          <p:cNvPr id="4" name="Slide Number Placeholder 3"/>
          <p:cNvSpPr>
            <a:spLocks noGrp="1"/>
          </p:cNvSpPr>
          <p:nvPr>
            <p:ph type="sldNum" sz="quarter" idx="5"/>
          </p:nvPr>
        </p:nvSpPr>
        <p:spPr/>
        <p:txBody>
          <a:bodyPr/>
          <a:lstStyle/>
          <a:p>
            <a:fld id="{A19A1AC2-2F04-534B-86CB-E9FDEEE225D6}" type="slidenum">
              <a:rPr lang="en-US" smtClean="0"/>
              <a:pPr/>
              <a:t>50</a:t>
            </a:fld>
            <a:endParaRPr lang="en-US" dirty="0"/>
          </a:p>
        </p:txBody>
      </p:sp>
    </p:spTree>
    <p:extLst>
      <p:ext uri="{BB962C8B-B14F-4D97-AF65-F5344CB8AC3E}">
        <p14:creationId xmlns:p14="http://schemas.microsoft.com/office/powerpoint/2010/main" val="12671517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love to hear from your perspectives, how some of these issues or questions have come into play for your companies and teams?</a:t>
            </a:r>
          </a:p>
        </p:txBody>
      </p:sp>
      <p:sp>
        <p:nvSpPr>
          <p:cNvPr id="4" name="Slide Number Placeholder 3"/>
          <p:cNvSpPr>
            <a:spLocks noGrp="1"/>
          </p:cNvSpPr>
          <p:nvPr>
            <p:ph type="sldNum" sz="quarter" idx="5"/>
          </p:nvPr>
        </p:nvSpPr>
        <p:spPr/>
        <p:txBody>
          <a:bodyPr/>
          <a:lstStyle/>
          <a:p>
            <a:fld id="{A19A1AC2-2F04-534B-86CB-E9FDEEE225D6}" type="slidenum">
              <a:rPr lang="en-US" smtClean="0"/>
              <a:pPr/>
              <a:t>51</a:t>
            </a:fld>
            <a:endParaRPr lang="en-US" dirty="0"/>
          </a:p>
        </p:txBody>
      </p:sp>
    </p:spTree>
    <p:extLst>
      <p:ext uri="{BB962C8B-B14F-4D97-AF65-F5344CB8AC3E}">
        <p14:creationId xmlns:p14="http://schemas.microsoft.com/office/powerpoint/2010/main" val="22608280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9A1AC2-2F04-534B-86CB-E9FDEEE225D6}" type="slidenum">
              <a:rPr lang="en-US" smtClean="0"/>
              <a:pPr/>
              <a:t>52</a:t>
            </a:fld>
            <a:endParaRPr lang="en-US" dirty="0"/>
          </a:p>
        </p:txBody>
      </p:sp>
    </p:spTree>
    <p:extLst>
      <p:ext uri="{BB962C8B-B14F-4D97-AF65-F5344CB8AC3E}">
        <p14:creationId xmlns:p14="http://schemas.microsoft.com/office/powerpoint/2010/main" val="2023431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paid plans, but 90% of their users are on the free plan</a:t>
            </a:r>
          </a:p>
          <a:p>
            <a:r>
              <a:rPr lang="en-US" dirty="0"/>
              <a:t>I’d like to share a little bit about how David Apple, their original Customer Success leader shaped that organization.</a:t>
            </a:r>
          </a:p>
        </p:txBody>
      </p:sp>
      <p:sp>
        <p:nvSpPr>
          <p:cNvPr id="4" name="Slide Number Placeholder 3"/>
          <p:cNvSpPr>
            <a:spLocks noGrp="1"/>
          </p:cNvSpPr>
          <p:nvPr>
            <p:ph type="sldNum" sz="quarter" idx="5"/>
          </p:nvPr>
        </p:nvSpPr>
        <p:spPr/>
        <p:txBody>
          <a:bodyPr/>
          <a:lstStyle/>
          <a:p>
            <a:fld id="{A19A1AC2-2F04-534B-86CB-E9FDEEE225D6}" type="slidenum">
              <a:rPr lang="en-US" smtClean="0"/>
              <a:pPr/>
              <a:t>54</a:t>
            </a:fld>
            <a:endParaRPr lang="en-US" dirty="0"/>
          </a:p>
        </p:txBody>
      </p:sp>
    </p:spTree>
    <p:extLst>
      <p:ext uri="{BB962C8B-B14F-4D97-AF65-F5344CB8AC3E}">
        <p14:creationId xmlns:p14="http://schemas.microsoft.com/office/powerpoint/2010/main" val="19527283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9A1AC2-2F04-534B-86CB-E9FDEEE225D6}" type="slidenum">
              <a:rPr lang="en-US" smtClean="0"/>
              <a:pPr/>
              <a:t>55</a:t>
            </a:fld>
            <a:endParaRPr lang="en-US" dirty="0"/>
          </a:p>
        </p:txBody>
      </p:sp>
    </p:spTree>
    <p:extLst>
      <p:ext uri="{BB962C8B-B14F-4D97-AF65-F5344CB8AC3E}">
        <p14:creationId xmlns:p14="http://schemas.microsoft.com/office/powerpoint/2010/main" val="19202574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10765"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Helvetica Neue"/>
                <a:ea typeface="Helvetica Neue"/>
                <a:cs typeface="Helvetica Neue"/>
                <a:sym typeface="Azo Sans"/>
              </a:rPr>
              <a:t>How have you seen Customer Success become more data-driven? Doe</a:t>
            </a:r>
          </a:p>
          <a:p>
            <a:pPr marL="0" marR="0" indent="0" algn="l" defTabSz="410765"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Helvetica Neue"/>
              <a:ea typeface="Helvetica Neue"/>
              <a:cs typeface="Helvetica Neue"/>
              <a:sym typeface="Azo Sans"/>
            </a:endParaRPr>
          </a:p>
          <a:p>
            <a:pPr marL="0" marR="0" indent="0" algn="l" defTabSz="410765"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Helvetica Neue"/>
              <a:ea typeface="Helvetica Neue"/>
              <a:cs typeface="Helvetica Neue"/>
              <a:sym typeface="Azo Sans"/>
            </a:endParaRPr>
          </a:p>
          <a:p>
            <a:pPr marL="0" marR="0" indent="0" algn="l" defTabSz="410765"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Helvetica Neue"/>
                <a:ea typeface="Helvetica Neue"/>
                <a:cs typeface="Helvetica Neue"/>
                <a:sym typeface="Azo Sans"/>
              </a:rPr>
              <a:t>Some of this will be new to some of you, it may be a refresher for others, but our hope is that you leave with a better understand of what PLG is and how it impacts you.</a:t>
            </a:r>
          </a:p>
          <a:p>
            <a:pPr marL="0" marR="0" indent="0" algn="l" defTabSz="410765"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Helvetica Neue"/>
              <a:ea typeface="Helvetica Neue"/>
              <a:cs typeface="Helvetica Neue"/>
              <a:sym typeface="Azo Sans"/>
            </a:endParaRPr>
          </a:p>
          <a:p>
            <a:pPr marL="0" marR="0" indent="0" algn="l" defTabSz="410765"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Helvetica Neue"/>
                <a:ea typeface="Helvetica Neue"/>
                <a:cs typeface="Helvetica Neue"/>
                <a:sym typeface="Azo Sans"/>
              </a:rPr>
              <a:t>Goals:</a:t>
            </a:r>
          </a:p>
          <a:p>
            <a:pPr marL="0" marR="0" indent="0" algn="l" defTabSz="410765" rtl="0" fontAlgn="auto" latinLnBrk="0" hangingPunct="0">
              <a:lnSpc>
                <a:spcPct val="100000"/>
              </a:lnSpc>
              <a:spcBef>
                <a:spcPts val="0"/>
              </a:spcBef>
              <a:spcAft>
                <a:spcPts val="0"/>
              </a:spcAft>
              <a:buClrTx/>
              <a:buSzTx/>
              <a:buFontTx/>
              <a:buNone/>
              <a:tabLst/>
            </a:pPr>
            <a:endParaRPr lang="en-US" dirty="0"/>
          </a:p>
          <a:p>
            <a:pPr marL="0" marR="0" indent="0" algn="l" defTabSz="410765"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Helvetica Neue"/>
                <a:ea typeface="Helvetica Neue"/>
                <a:cs typeface="Helvetica Neue"/>
                <a:sym typeface="Azo Sans"/>
              </a:rPr>
              <a:t>High-level, 101</a:t>
            </a:r>
            <a:r>
              <a:rPr lang="en-US" dirty="0"/>
              <a:t>, survey</a:t>
            </a:r>
          </a:p>
          <a:p>
            <a:pPr marL="0" marR="0" indent="0" algn="l" defTabSz="410765"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Helvetica Neue"/>
                <a:ea typeface="Helvetica Neue"/>
                <a:cs typeface="Helvetica Neue"/>
                <a:sym typeface="Azo Sans"/>
              </a:rPr>
              <a:t>Equip with base understa</a:t>
            </a:r>
            <a:r>
              <a:rPr lang="en-US" dirty="0"/>
              <a:t>nding, what’s in play</a:t>
            </a:r>
          </a:p>
          <a:p>
            <a:pPr marL="0" marR="0" indent="0" algn="l" defTabSz="410765"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Helvetica Neue"/>
                <a:ea typeface="Helvetica Neue"/>
                <a:cs typeface="Helvetica Neue"/>
                <a:sym typeface="Azo Sans"/>
              </a:rPr>
              <a:t>Commonly used terminology</a:t>
            </a:r>
          </a:p>
          <a:p>
            <a:pPr marL="0" marR="0" indent="0" algn="l" defTabSz="410765"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Helvetica Neue"/>
              <a:ea typeface="Helvetica Neue"/>
              <a:cs typeface="Helvetica Neue"/>
              <a:sym typeface="Azo Sans"/>
            </a:endParaRPr>
          </a:p>
          <a:p>
            <a:endParaRPr lang="en-US" dirty="0"/>
          </a:p>
        </p:txBody>
      </p:sp>
    </p:spTree>
    <p:extLst>
      <p:ext uri="{BB962C8B-B14F-4D97-AF65-F5344CB8AC3E}">
        <p14:creationId xmlns:p14="http://schemas.microsoft.com/office/powerpoint/2010/main" val="1146747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phrase that’s starting to be thrown around a lot, and like any new concept it encompasses some new and some old. </a:t>
            </a:r>
          </a:p>
          <a:p>
            <a:endParaRPr lang="en-US" dirty="0"/>
          </a:p>
          <a:p>
            <a:r>
              <a:rPr lang="en-US" dirty="0"/>
              <a:t>Some things to think about:</a:t>
            </a:r>
          </a:p>
          <a:p>
            <a:pPr marL="342900" indent="-342900">
              <a:buFontTx/>
              <a:buChar char="-"/>
            </a:pPr>
            <a:r>
              <a:rPr lang="en-US" dirty="0"/>
              <a:t>What of this are you already doing today?</a:t>
            </a:r>
          </a:p>
          <a:p>
            <a:pPr marL="342900" indent="-342900">
              <a:buFontTx/>
              <a:buChar char="-"/>
            </a:pPr>
            <a:r>
              <a:rPr lang="en-US" dirty="0"/>
              <a:t>Where do you see possible impacts on your teams?</a:t>
            </a:r>
          </a:p>
          <a:p>
            <a:pPr marL="342900" indent="-342900">
              <a:buFontTx/>
              <a:buChar char="-"/>
            </a:pPr>
            <a:r>
              <a:rPr lang="en-US" dirty="0"/>
              <a:t>Where do you have questions for how this would work in your market or industry?</a:t>
            </a:r>
          </a:p>
          <a:p>
            <a:endParaRPr lang="en-US" dirty="0"/>
          </a:p>
        </p:txBody>
      </p:sp>
      <p:sp>
        <p:nvSpPr>
          <p:cNvPr id="4" name="Slide Number Placeholder 3"/>
          <p:cNvSpPr>
            <a:spLocks noGrp="1"/>
          </p:cNvSpPr>
          <p:nvPr>
            <p:ph type="sldNum" sz="quarter" idx="5"/>
          </p:nvPr>
        </p:nvSpPr>
        <p:spPr/>
        <p:txBody>
          <a:bodyPr/>
          <a:lstStyle/>
          <a:p>
            <a:fld id="{A19A1AC2-2F04-534B-86CB-E9FDEEE225D6}" type="slidenum">
              <a:rPr lang="en-US" smtClean="0"/>
              <a:pPr/>
              <a:t>5</a:t>
            </a:fld>
            <a:endParaRPr lang="en-US" dirty="0"/>
          </a:p>
        </p:txBody>
      </p:sp>
    </p:spTree>
    <p:extLst>
      <p:ext uri="{BB962C8B-B14F-4D97-AF65-F5344CB8AC3E}">
        <p14:creationId xmlns:p14="http://schemas.microsoft.com/office/powerpoint/2010/main" val="26714843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Inter" panose="020B0502030000000004" pitchFamily="34" charset="0"/>
                <a:ea typeface="Inter" panose="020B0502030000000004" pitchFamily="34" charset="0"/>
                <a:cs typeface="Inter" panose="020B0502030000000004" pitchFamily="34" charset="0"/>
              </a:rPr>
              <a:t>Using data is a core tenet of PLG: Data as a window into the minds of users – if you can’t stand over every user’s shoulder and watch what they’re doing, then you have to use the data from the product to learn about their intentions and frustrations; Where are users dropping out? If we make this design change, how does that affect conversion metrics? What North Star metrics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Inter" panose="020B0502030000000004" pitchFamily="34" charset="0"/>
              <a:ea typeface="Inter" panose="020B0502030000000004" pitchFamily="34" charset="0"/>
              <a:cs typeface="Inter" panose="020B05020300000000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Inter" panose="020B0502030000000004" pitchFamily="34" charset="0"/>
                <a:ea typeface="+mn-ea"/>
                <a:cs typeface="+mn-cs"/>
              </a:rPr>
              <a:t>Typeform</a:t>
            </a:r>
            <a:r>
              <a:rPr lang="en-US" sz="1200" b="0" i="0" kern="1200" dirty="0">
                <a:solidFill>
                  <a:schemeClr val="tx1"/>
                </a:solidFill>
                <a:effectLst/>
                <a:latin typeface="Inter" panose="020B0502030000000004" pitchFamily="34" charset="0"/>
                <a:ea typeface="+mn-ea"/>
                <a:cs typeface="+mn-cs"/>
              </a:rPr>
              <a:t>: Creates a quarterly Customer Voice report that aggregates support ticket, NPS, churn surveys, sales calls, CSM calls, chats to 1) influence product and 2) decide what to prioritize in 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Inter" panose="020B0502030000000004" pitchFamily="34" charset="0"/>
              <a:ea typeface="Inter" panose="020B0502030000000004" pitchFamily="34" charset="0"/>
              <a:cs typeface="Inter" panose="020B05020300000000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Inter" panose="020B0502030000000004" pitchFamily="34" charset="0"/>
              <a:ea typeface="Inter" panose="020B0502030000000004" pitchFamily="34" charset="0"/>
              <a:cs typeface="Inter" panose="020B05020300000000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Inter" panose="020B0502030000000004" pitchFamily="34" charset="0"/>
                <a:ea typeface="Inter" panose="020B0502030000000004" pitchFamily="34" charset="0"/>
                <a:cs typeface="Inter" panose="020B0502030000000004" pitchFamily="34" charset="0"/>
              </a:rPr>
              <a:t>Typeform</a:t>
            </a:r>
            <a:r>
              <a:rPr lang="en-US" dirty="0">
                <a:latin typeface="Inter" panose="020B0502030000000004" pitchFamily="34" charset="0"/>
                <a:ea typeface="Inter" panose="020B0502030000000004" pitchFamily="34" charset="0"/>
                <a:cs typeface="Inter" panose="020B0502030000000004" pitchFamily="34" charset="0"/>
              </a:rPr>
              <a:t> example around retention</a:t>
            </a:r>
          </a:p>
          <a:p>
            <a:endParaRPr lang="en-US" dirty="0"/>
          </a:p>
        </p:txBody>
      </p:sp>
      <p:sp>
        <p:nvSpPr>
          <p:cNvPr id="4" name="Slide Number Placeholder 3"/>
          <p:cNvSpPr>
            <a:spLocks noGrp="1"/>
          </p:cNvSpPr>
          <p:nvPr>
            <p:ph type="sldNum" sz="quarter" idx="5"/>
          </p:nvPr>
        </p:nvSpPr>
        <p:spPr/>
        <p:txBody>
          <a:bodyPr/>
          <a:lstStyle/>
          <a:p>
            <a:fld id="{A19A1AC2-2F04-534B-86CB-E9FDEEE225D6}" type="slidenum">
              <a:rPr lang="en-US" smtClean="0"/>
              <a:pPr/>
              <a:t>63</a:t>
            </a:fld>
            <a:endParaRPr lang="en-US" dirty="0"/>
          </a:p>
        </p:txBody>
      </p:sp>
    </p:spTree>
    <p:extLst>
      <p:ext uri="{BB962C8B-B14F-4D97-AF65-F5344CB8AC3E}">
        <p14:creationId xmlns:p14="http://schemas.microsoft.com/office/powerpoint/2010/main" val="38394213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253592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400" dirty="0"/>
              <a:t>”Software” was the realm of IT, and they were the gatekeepers for solving problems</a:t>
            </a:r>
          </a:p>
          <a:p>
            <a:pPr>
              <a:lnSpc>
                <a:spcPct val="100000"/>
              </a:lnSpc>
              <a:spcBef>
                <a:spcPts val="0"/>
              </a:spcBef>
            </a:pPr>
            <a:r>
              <a:rPr lang="en-US" sz="2400" dirty="0"/>
              <a:t>Delivery meant software on-premise, disks</a:t>
            </a:r>
          </a:p>
          <a:p>
            <a:pPr>
              <a:lnSpc>
                <a:spcPct val="100000"/>
              </a:lnSpc>
              <a:spcBef>
                <a:spcPts val="0"/>
              </a:spcBef>
            </a:pPr>
            <a:r>
              <a:rPr lang="en-US" sz="2400" dirty="0"/>
              <a:t>Expensive to build, expensive to implement, expensive to train, expensive to maintain, expensive to upgrade</a:t>
            </a:r>
          </a:p>
          <a:p>
            <a:pPr>
              <a:lnSpc>
                <a:spcPct val="100000"/>
              </a:lnSpc>
              <a:spcBef>
                <a:spcPts val="0"/>
              </a:spcBef>
            </a:pPr>
            <a:endParaRPr lang="en-US" sz="2400" dirty="0"/>
          </a:p>
          <a:p>
            <a:pPr>
              <a:lnSpc>
                <a:spcPct val="100000"/>
              </a:lnSpc>
              <a:spcBef>
                <a:spcPts val="0"/>
              </a:spcBef>
            </a:pPr>
            <a:r>
              <a:rPr lang="en-US" sz="2400" dirty="0"/>
              <a:t>Major investment for companies, decisions have to be made at the top</a:t>
            </a:r>
          </a:p>
          <a:p>
            <a:pPr>
              <a:lnSpc>
                <a:spcPct val="100000"/>
              </a:lnSpc>
              <a:spcBef>
                <a:spcPts val="0"/>
              </a:spcBef>
            </a:pPr>
            <a:r>
              <a:rPr lang="en-US" sz="2400" dirty="0"/>
              <a:t>Downstream effects -&gt; Some things just don’t matter as much in this model: Brand doesn’t need to be interesting or engaging, User Experience is an afterthought, Marketing focused on top echelons, Support is focused on problems and being more reactive</a:t>
            </a:r>
          </a:p>
        </p:txBody>
      </p:sp>
    </p:spTree>
    <p:extLst>
      <p:ext uri="{BB962C8B-B14F-4D97-AF65-F5344CB8AC3E}">
        <p14:creationId xmlns:p14="http://schemas.microsoft.com/office/powerpoint/2010/main" val="7096598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645709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What are the downstream effects? </a:t>
            </a:r>
          </a:p>
          <a:p>
            <a:endParaRPr lang="en-US" dirty="0"/>
          </a:p>
          <a:p>
            <a:r>
              <a:rPr lang="en-US" dirty="0"/>
              <a:t>Brand has to appeal to a wider audience and has to draw the end user in (the difference between Microsoft’s brand and Slack’s brand)</a:t>
            </a:r>
          </a:p>
          <a:p>
            <a:r>
              <a:rPr lang="en-US" dirty="0"/>
              <a:t>Marketing has to speak to practical problem-solving value</a:t>
            </a:r>
          </a:p>
          <a:p>
            <a:r>
              <a:rPr lang="en-US" dirty="0"/>
              <a:t>You can’t possibly have a sales team big enough to cover every end user, and besides that each end user by themselves is very small value, so how do you sell then? By making some part of the product free all the time or free for a short time so they can get in and try it for themselves</a:t>
            </a:r>
          </a:p>
          <a:p>
            <a:r>
              <a:rPr lang="en-US" dirty="0"/>
              <a:t>Product must be intuitive, easy to learn and easy to obtain value or users will quit, so product experience and design becomes vital</a:t>
            </a:r>
          </a:p>
        </p:txBody>
      </p:sp>
    </p:spTree>
    <p:extLst>
      <p:ext uri="{BB962C8B-B14F-4D97-AF65-F5344CB8AC3E}">
        <p14:creationId xmlns:p14="http://schemas.microsoft.com/office/powerpoint/2010/main" val="343184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b="1" i="0" dirty="0">
                <a:effectLst/>
                <a:latin typeface="Helvetica Neue"/>
                <a:ea typeface="Helvetica Neue"/>
                <a:cs typeface="Helvetica Neue"/>
                <a:sym typeface="Helvetica Neue"/>
              </a:rPr>
              <a:t>OpenView</a:t>
            </a:r>
            <a:r>
              <a:rPr lang="en-US" sz="2200" b="0" i="0" dirty="0">
                <a:effectLst/>
                <a:latin typeface="Helvetica Neue"/>
                <a:ea typeface="Helvetica Neue"/>
                <a:cs typeface="Helvetica Neue"/>
                <a:sym typeface="Helvetica Neue"/>
              </a:rPr>
              <a:t> is a </a:t>
            </a:r>
            <a:r>
              <a:rPr lang="en-US" sz="2200" b="1" i="0" dirty="0">
                <a:effectLst/>
                <a:latin typeface="Helvetica Neue"/>
                <a:ea typeface="Helvetica Neue"/>
                <a:cs typeface="Helvetica Neue"/>
                <a:sym typeface="Helvetica Neue"/>
              </a:rPr>
              <a:t>venture capital</a:t>
            </a:r>
            <a:r>
              <a:rPr lang="en-US" sz="2200" b="0" i="0" dirty="0">
                <a:effectLst/>
                <a:latin typeface="Helvetica Neue"/>
                <a:ea typeface="Helvetica Neue"/>
                <a:cs typeface="Helvetica Neue"/>
                <a:sym typeface="Helvetica Neue"/>
              </a:rPr>
              <a:t> firm that really coined the term “product-led growth” and is putting out some great thought leadership on the subject. We like to use their definition when thinking about PLG.</a:t>
            </a:r>
          </a:p>
          <a:p>
            <a:endParaRPr lang="en-US" sz="2200" b="0" i="0" dirty="0">
              <a:effectLst/>
              <a:latin typeface="Helvetica Neue"/>
              <a:ea typeface="Helvetica Neue"/>
              <a:cs typeface="Helvetica Neue"/>
              <a:sym typeface="Helvetica Neue"/>
            </a:endParaRPr>
          </a:p>
          <a:p>
            <a:r>
              <a:rPr lang="en-US" sz="2200" b="0" i="0" dirty="0">
                <a:effectLst/>
                <a:latin typeface="Helvetica Neue"/>
                <a:ea typeface="Helvetica Neue"/>
                <a:cs typeface="Helvetica Neue"/>
                <a:sym typeface="Helvetica Neue"/>
              </a:rPr>
              <a:t>We’re going to spend some time talking about those 3 phases – so what do we mean by them?</a:t>
            </a:r>
            <a:endParaRPr lang="en-US" dirty="0"/>
          </a:p>
          <a:p>
            <a:endParaRPr lang="en-US" dirty="0"/>
          </a:p>
        </p:txBody>
      </p:sp>
    </p:spTree>
    <p:extLst>
      <p:ext uri="{BB962C8B-B14F-4D97-AF65-F5344CB8AC3E}">
        <p14:creationId xmlns:p14="http://schemas.microsoft.com/office/powerpoint/2010/main" val="4259217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704870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9A1AC2-2F04-534B-86CB-E9FDEEE225D6}" type="slidenum">
              <a:rPr lang="en-US" smtClean="0"/>
              <a:pPr/>
              <a:t>12</a:t>
            </a:fld>
            <a:endParaRPr lang="en-US" dirty="0"/>
          </a:p>
        </p:txBody>
      </p:sp>
    </p:spTree>
    <p:extLst>
      <p:ext uri="{BB962C8B-B14F-4D97-AF65-F5344CB8AC3E}">
        <p14:creationId xmlns:p14="http://schemas.microsoft.com/office/powerpoint/2010/main" val="25370412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447120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85F4DF6D-477B-454F-B1B8-0348CCB675F8}"/>
              </a:ext>
            </a:extLst>
          </p:cNvPr>
          <p:cNvSpPr>
            <a:spLocks noGrp="1"/>
          </p:cNvSpPr>
          <p:nvPr>
            <p:ph type="body" sz="quarter" idx="10"/>
          </p:nvPr>
        </p:nvSpPr>
        <p:spPr>
          <a:xfrm>
            <a:off x="1011238" y="1412875"/>
            <a:ext cx="10225087" cy="4460875"/>
          </a:xfrm>
          <a:prstGeom prst="rect">
            <a:avLst/>
          </a:prstGeom>
        </p:spPr>
        <p:txBody>
          <a:bodyPr lIns="0" tIns="0" rIns="0" bIns="0"/>
          <a:lstStyle>
            <a:lvl1pPr marL="0" indent="0">
              <a:lnSpc>
                <a:spcPts val="2400"/>
              </a:lnSpc>
              <a:spcBef>
                <a:spcPts val="1800"/>
              </a:spcBef>
              <a:buNone/>
              <a:defRPr b="0" i="0">
                <a:latin typeface="Inter" panose="020B0502030000000004" pitchFamily="34" charset="0"/>
              </a:defRPr>
            </a:lvl1pPr>
            <a:lvl2pPr marL="444500" indent="0">
              <a:lnSpc>
                <a:spcPts val="2400"/>
              </a:lnSpc>
              <a:spcBef>
                <a:spcPts val="1800"/>
              </a:spcBef>
              <a:buNone/>
              <a:defRPr b="0" i="0">
                <a:latin typeface="Inter" panose="020B0502030000000004" pitchFamily="34" charset="0"/>
              </a:defRPr>
            </a:lvl2pPr>
            <a:lvl3pPr marL="889000" indent="0">
              <a:lnSpc>
                <a:spcPts val="2400"/>
              </a:lnSpc>
              <a:spcBef>
                <a:spcPts val="1800"/>
              </a:spcBef>
              <a:buNone/>
              <a:defRPr b="0" i="0">
                <a:latin typeface="Inter" panose="020B0502030000000004" pitchFamily="34" charset="0"/>
              </a:defRPr>
            </a:lvl3pPr>
            <a:lvl4pPr marL="1333500" indent="0">
              <a:lnSpc>
                <a:spcPts val="2400"/>
              </a:lnSpc>
              <a:spcBef>
                <a:spcPts val="1800"/>
              </a:spcBef>
              <a:buNone/>
              <a:defRPr b="0" i="0">
                <a:latin typeface="Inter" panose="020B0502030000000004" pitchFamily="34" charset="0"/>
              </a:defRPr>
            </a:lvl4pPr>
            <a:lvl5pPr marL="1778000" indent="0">
              <a:lnSpc>
                <a:spcPts val="2400"/>
              </a:lnSpc>
              <a:spcBef>
                <a:spcPts val="1800"/>
              </a:spcBef>
              <a:buNone/>
              <a:defRPr b="0" i="0">
                <a:latin typeface="Inter" panose="020B05020300000000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699DEF3D-D1D3-6442-B55C-C84609F297B3}"/>
              </a:ext>
            </a:extLst>
          </p:cNvPr>
          <p:cNvPicPr>
            <a:picLocks noChangeAspect="1"/>
          </p:cNvPicPr>
          <p:nvPr userDrawn="1"/>
        </p:nvPicPr>
        <p:blipFill>
          <a:blip r:embed="rId2"/>
          <a:stretch>
            <a:fillRect/>
          </a:stretch>
        </p:blipFill>
        <p:spPr>
          <a:xfrm>
            <a:off x="11370027" y="6312280"/>
            <a:ext cx="559885" cy="339086"/>
          </a:xfrm>
          <a:prstGeom prst="rect">
            <a:avLst/>
          </a:prstGeom>
        </p:spPr>
      </p:pic>
    </p:spTree>
    <p:extLst>
      <p:ext uri="{BB962C8B-B14F-4D97-AF65-F5344CB8AC3E}">
        <p14:creationId xmlns:p14="http://schemas.microsoft.com/office/powerpoint/2010/main" val="2370535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goal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415E44-4209-3441-B9EA-0719A365A906}"/>
              </a:ext>
            </a:extLst>
          </p:cNvPr>
          <p:cNvSpPr>
            <a:spLocks noGrp="1"/>
          </p:cNvSpPr>
          <p:nvPr>
            <p:ph type="sldNum" sz="quarter" idx="10"/>
          </p:nvPr>
        </p:nvSpPr>
        <p:spPr/>
        <p:txBody>
          <a:bodyPr/>
          <a:lstStyle/>
          <a:p>
            <a:fld id="{86CB4B4D-7CA3-9044-876B-883B54F8677D}" type="slidenum">
              <a:rPr lang="en-US" smtClean="0"/>
              <a:t>‹#›</a:t>
            </a:fld>
            <a:endParaRPr lang="en-US"/>
          </a:p>
        </p:txBody>
      </p:sp>
      <p:sp>
        <p:nvSpPr>
          <p:cNvPr id="6" name="Rectangle 5">
            <a:extLst>
              <a:ext uri="{FF2B5EF4-FFF2-40B4-BE49-F238E27FC236}">
                <a16:creationId xmlns:a16="http://schemas.microsoft.com/office/drawing/2014/main" id="{63D9DDE3-60EE-1E40-B99B-096F3B1CE7F7}"/>
              </a:ext>
            </a:extLst>
          </p:cNvPr>
          <p:cNvSpPr/>
          <p:nvPr userDrawn="1"/>
        </p:nvSpPr>
        <p:spPr>
          <a:xfrm rot="16200000">
            <a:off x="-1161231" y="1775562"/>
            <a:ext cx="2675005" cy="352541"/>
          </a:xfrm>
          <a:prstGeom prst="rect">
            <a:avLst/>
          </a:prstGeom>
          <a:solidFill>
            <a:schemeClr val="tx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7" name="Rectangle 6">
            <a:extLst>
              <a:ext uri="{FF2B5EF4-FFF2-40B4-BE49-F238E27FC236}">
                <a16:creationId xmlns:a16="http://schemas.microsoft.com/office/drawing/2014/main" id="{EE4F437A-F2E4-A14C-8FCB-BB95C757038C}"/>
              </a:ext>
            </a:extLst>
          </p:cNvPr>
          <p:cNvSpPr/>
          <p:nvPr userDrawn="1"/>
        </p:nvSpPr>
        <p:spPr>
          <a:xfrm>
            <a:off x="11945330" y="4744847"/>
            <a:ext cx="914400" cy="1619915"/>
          </a:xfrm>
          <a:prstGeom prst="rect">
            <a:avLst/>
          </a:prstGeom>
          <a:solidFill>
            <a:srgbClr val="F1B4DA"/>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Text Placeholder 8">
            <a:extLst>
              <a:ext uri="{FF2B5EF4-FFF2-40B4-BE49-F238E27FC236}">
                <a16:creationId xmlns:a16="http://schemas.microsoft.com/office/drawing/2014/main" id="{133E86AB-AF9E-A043-8089-9A1A7098C59A}"/>
              </a:ext>
            </a:extLst>
          </p:cNvPr>
          <p:cNvSpPr>
            <a:spLocks noGrp="1"/>
          </p:cNvSpPr>
          <p:nvPr>
            <p:ph type="body" sz="quarter" idx="11"/>
          </p:nvPr>
        </p:nvSpPr>
        <p:spPr>
          <a:xfrm>
            <a:off x="2514743" y="2063750"/>
            <a:ext cx="7405687" cy="414338"/>
          </a:xfrm>
          <a:prstGeom prst="rect">
            <a:avLst/>
          </a:prstGeom>
        </p:spPr>
        <p:txBody>
          <a:bodyPr/>
          <a:lstStyle>
            <a:lvl1pPr marL="0" indent="0">
              <a:lnSpc>
                <a:spcPct val="100000"/>
              </a:lnSpc>
              <a:buNone/>
              <a:defRPr>
                <a:latin typeface="Droid Serif" panose="02020600060500020200" pitchFamily="18" charset="0"/>
                <a:ea typeface="Droid Serif" panose="02020600060500020200" pitchFamily="18" charset="0"/>
                <a:cs typeface="Droid Serif" panose="02020600060500020200" pitchFamily="18" charset="0"/>
              </a:defRPr>
            </a:lvl1pPr>
            <a:lvl2pPr marL="444500" indent="0">
              <a:lnSpc>
                <a:spcPct val="100000"/>
              </a:lnSpc>
              <a:buNone/>
              <a:defRPr>
                <a:latin typeface="Droid Serif" panose="02020600060500020200" pitchFamily="18" charset="0"/>
                <a:ea typeface="Droid Serif" panose="02020600060500020200" pitchFamily="18" charset="0"/>
                <a:cs typeface="Droid Serif" panose="02020600060500020200" pitchFamily="18" charset="0"/>
              </a:defRPr>
            </a:lvl2pPr>
            <a:lvl3pPr marL="889000" indent="0">
              <a:lnSpc>
                <a:spcPct val="100000"/>
              </a:lnSpc>
              <a:buNone/>
              <a:defRPr>
                <a:latin typeface="Droid Serif" panose="02020600060500020200" pitchFamily="18" charset="0"/>
                <a:ea typeface="Droid Serif" panose="02020600060500020200" pitchFamily="18" charset="0"/>
                <a:cs typeface="Droid Serif" panose="02020600060500020200" pitchFamily="18" charset="0"/>
              </a:defRPr>
            </a:lvl3pPr>
            <a:lvl4pPr marL="1333500" indent="0">
              <a:lnSpc>
                <a:spcPct val="100000"/>
              </a:lnSpc>
              <a:buNone/>
              <a:defRPr>
                <a:latin typeface="Droid Serif" panose="02020600060500020200" pitchFamily="18" charset="0"/>
                <a:ea typeface="Droid Serif" panose="02020600060500020200" pitchFamily="18" charset="0"/>
                <a:cs typeface="Droid Serif" panose="02020600060500020200" pitchFamily="18" charset="0"/>
              </a:defRPr>
            </a:lvl4pPr>
            <a:lvl5pPr marL="1778000" indent="0">
              <a:lnSpc>
                <a:spcPct val="100000"/>
              </a:lnSpc>
              <a:buNone/>
              <a:defRPr>
                <a:latin typeface="Droid Serif" panose="02020600060500020200" pitchFamily="18" charset="0"/>
                <a:ea typeface="Droid Serif" panose="02020600060500020200" pitchFamily="18" charset="0"/>
                <a:cs typeface="Droid Serif" panose="02020600060500020200" pitchFamily="18" charset="0"/>
              </a:defRPr>
            </a:lvl5pPr>
          </a:lstStyle>
          <a:p>
            <a:pPr lvl="0"/>
            <a:r>
              <a:rPr lang="en-US"/>
              <a:t>Click to edit Master text styles</a:t>
            </a:r>
          </a:p>
        </p:txBody>
      </p:sp>
      <p:sp>
        <p:nvSpPr>
          <p:cNvPr id="21" name="Text Placeholder 15">
            <a:extLst>
              <a:ext uri="{FF2B5EF4-FFF2-40B4-BE49-F238E27FC236}">
                <a16:creationId xmlns:a16="http://schemas.microsoft.com/office/drawing/2014/main" id="{144629C3-703F-144E-8985-1B524CFB0495}"/>
              </a:ext>
            </a:extLst>
          </p:cNvPr>
          <p:cNvSpPr>
            <a:spLocks noGrp="1"/>
          </p:cNvSpPr>
          <p:nvPr>
            <p:ph type="body" sz="quarter" idx="12"/>
          </p:nvPr>
        </p:nvSpPr>
        <p:spPr>
          <a:xfrm>
            <a:off x="2514600" y="2519653"/>
            <a:ext cx="8235950" cy="2384425"/>
          </a:xfrm>
          <a:prstGeom prst="rect">
            <a:avLst/>
          </a:prstGeom>
        </p:spPr>
        <p:txBody>
          <a:bodyPr/>
          <a:lstStyle>
            <a:lvl1pPr marL="0" indent="0">
              <a:lnSpc>
                <a:spcPct val="100000"/>
              </a:lnSpc>
              <a:buNone/>
              <a:defRPr kumimoji="0" lang="en-US" sz="4000" b="1" i="0" u="none" strike="noStrike" cap="none" spc="0" normalizeH="0" baseline="0" dirty="0" smtClean="0">
                <a:ln>
                  <a:noFill/>
                </a:ln>
                <a:solidFill>
                  <a:schemeClr val="tx1"/>
                </a:solidFill>
                <a:effectLst/>
                <a:uFillTx/>
                <a:latin typeface="Sequel Sans Bold Head" panose="020B0503050000020004" pitchFamily="34" charset="77"/>
                <a:ea typeface="+mn-ea"/>
                <a:cs typeface="+mn-cs"/>
                <a:sym typeface="Azo Sans"/>
              </a:defRPr>
            </a:lvl1pPr>
            <a:lvl2pPr marL="444500" indent="0">
              <a:lnSpc>
                <a:spcPct val="100000"/>
              </a:lnSpc>
              <a:buNone/>
              <a:defRPr lang="en-US" sz="4000" b="1" i="0" u="none" strike="noStrike" cap="none" spc="0" baseline="0" dirty="0" smtClean="0">
                <a:ln>
                  <a:noFill/>
                </a:ln>
                <a:solidFill>
                  <a:srgbClr val="000000"/>
                </a:solidFill>
                <a:uFillTx/>
                <a:latin typeface="Sequel Sans Black Disp" panose="020B0503050000020004" pitchFamily="34" charset="77"/>
                <a:ea typeface="+mn-ea"/>
                <a:cs typeface="+mn-cs"/>
                <a:sym typeface="Azo Sans"/>
              </a:defRPr>
            </a:lvl2pPr>
            <a:lvl3pPr marL="889000" indent="0">
              <a:lnSpc>
                <a:spcPct val="100000"/>
              </a:lnSpc>
              <a:buNone/>
              <a:defRPr lang="en-US" sz="4000" b="1" i="0" u="none" strike="noStrike" cap="none" spc="0" baseline="0" dirty="0" smtClean="0">
                <a:ln>
                  <a:noFill/>
                </a:ln>
                <a:solidFill>
                  <a:srgbClr val="000000"/>
                </a:solidFill>
                <a:uFillTx/>
                <a:latin typeface="Sequel Sans Black Disp" panose="020B0503050000020004" pitchFamily="34" charset="77"/>
                <a:ea typeface="+mn-ea"/>
                <a:cs typeface="+mn-cs"/>
                <a:sym typeface="Azo Sans"/>
              </a:defRPr>
            </a:lvl3pPr>
            <a:lvl4pPr marL="1333500" indent="0">
              <a:lnSpc>
                <a:spcPct val="100000"/>
              </a:lnSpc>
              <a:buNone/>
              <a:defRPr lang="en-US" sz="4000" b="1" i="0" u="none" strike="noStrike" cap="none" spc="0" baseline="0" dirty="0" smtClean="0">
                <a:ln>
                  <a:noFill/>
                </a:ln>
                <a:solidFill>
                  <a:srgbClr val="000000"/>
                </a:solidFill>
                <a:uFillTx/>
                <a:latin typeface="Sequel Sans Black Disp" panose="020B0503050000020004" pitchFamily="34" charset="77"/>
                <a:ea typeface="+mn-ea"/>
                <a:cs typeface="+mn-cs"/>
                <a:sym typeface="Azo Sans"/>
              </a:defRPr>
            </a:lvl4pPr>
            <a:lvl5pPr marL="1778000" indent="0">
              <a:lnSpc>
                <a:spcPct val="100000"/>
              </a:lnSpc>
              <a:buNone/>
              <a:defRPr lang="en-US" sz="4000" b="1" i="0" u="none" strike="noStrike" cap="none" spc="0" baseline="0" dirty="0">
                <a:ln>
                  <a:noFill/>
                </a:ln>
                <a:solidFill>
                  <a:srgbClr val="000000"/>
                </a:solidFill>
                <a:uFillTx/>
                <a:latin typeface="Sequel Sans Black Disp" panose="020B0503050000020004" pitchFamily="34" charset="77"/>
                <a:ea typeface="+mn-ea"/>
                <a:cs typeface="+mn-cs"/>
                <a:sym typeface="Azo Sans"/>
              </a:defRPr>
            </a:lvl5pPr>
          </a:lstStyle>
          <a:p>
            <a:pPr lvl="0"/>
            <a:r>
              <a:rPr lang="en-US"/>
              <a:t>Click to edit Master text styles</a:t>
            </a:r>
          </a:p>
        </p:txBody>
      </p:sp>
    </p:spTree>
    <p:extLst>
      <p:ext uri="{BB962C8B-B14F-4D97-AF65-F5344CB8AC3E}">
        <p14:creationId xmlns:p14="http://schemas.microsoft.com/office/powerpoint/2010/main" val="4183399175"/>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reative-statem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56E91AC-E247-204D-951A-D68D01C51035}"/>
              </a:ext>
            </a:extLst>
          </p:cNvPr>
          <p:cNvSpPr>
            <a:spLocks noGrp="1"/>
          </p:cNvSpPr>
          <p:nvPr>
            <p:ph type="sldNum" sz="quarter" idx="10"/>
          </p:nvPr>
        </p:nvSpPr>
        <p:spPr/>
        <p:txBody>
          <a:bodyPr/>
          <a:lstStyle/>
          <a:p>
            <a:fld id="{86CB4B4D-7CA3-9044-876B-883B54F8677D}" type="slidenum">
              <a:rPr lang="en-US" smtClean="0"/>
              <a:t>‹#›</a:t>
            </a:fld>
            <a:endParaRPr lang="en-US"/>
          </a:p>
        </p:txBody>
      </p:sp>
      <p:pic>
        <p:nvPicPr>
          <p:cNvPr id="5" name="Picture 4">
            <a:extLst>
              <a:ext uri="{FF2B5EF4-FFF2-40B4-BE49-F238E27FC236}">
                <a16:creationId xmlns:a16="http://schemas.microsoft.com/office/drawing/2014/main" id="{55EB0097-31FF-9949-97A5-D7AA012E08E0}"/>
              </a:ext>
            </a:extLst>
          </p:cNvPr>
          <p:cNvPicPr>
            <a:picLocks noChangeAspect="1"/>
          </p:cNvPicPr>
          <p:nvPr userDrawn="1"/>
        </p:nvPicPr>
        <p:blipFill>
          <a:blip r:embed="rId2"/>
          <a:stretch>
            <a:fillRect/>
          </a:stretch>
        </p:blipFill>
        <p:spPr>
          <a:xfrm>
            <a:off x="1800719" y="-2162246"/>
            <a:ext cx="3228607" cy="5088014"/>
          </a:xfrm>
          <a:prstGeom prst="rect">
            <a:avLst/>
          </a:prstGeom>
        </p:spPr>
      </p:pic>
      <p:pic>
        <p:nvPicPr>
          <p:cNvPr id="6" name="Picture 5">
            <a:extLst>
              <a:ext uri="{FF2B5EF4-FFF2-40B4-BE49-F238E27FC236}">
                <a16:creationId xmlns:a16="http://schemas.microsoft.com/office/drawing/2014/main" id="{A6FE3780-FF3B-C54A-8FCB-371A4B5C246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88352" y="3957632"/>
            <a:ext cx="2794030" cy="3519238"/>
          </a:xfrm>
          <a:prstGeom prst="rect">
            <a:avLst/>
          </a:prstGeom>
        </p:spPr>
      </p:pic>
      <p:sp>
        <p:nvSpPr>
          <p:cNvPr id="7" name="Text Placeholder 10">
            <a:extLst>
              <a:ext uri="{FF2B5EF4-FFF2-40B4-BE49-F238E27FC236}">
                <a16:creationId xmlns:a16="http://schemas.microsoft.com/office/drawing/2014/main" id="{8F57FB4A-C771-504A-AA34-B0D00171747C}"/>
              </a:ext>
            </a:extLst>
          </p:cNvPr>
          <p:cNvSpPr>
            <a:spLocks noGrp="1"/>
          </p:cNvSpPr>
          <p:nvPr>
            <p:ph type="body" sz="quarter" idx="11"/>
          </p:nvPr>
        </p:nvSpPr>
        <p:spPr>
          <a:xfrm>
            <a:off x="1945709" y="3204672"/>
            <a:ext cx="8300583" cy="448656"/>
          </a:xfrm>
          <a:prstGeom prst="rect">
            <a:avLst/>
          </a:prstGeom>
        </p:spPr>
        <p:txBody>
          <a:bodyPr/>
          <a:lstStyle>
            <a:lvl1pPr marL="0" indent="0" algn="ctr">
              <a:lnSpc>
                <a:spcPct val="100000"/>
              </a:lnSpc>
              <a:buNone/>
              <a:defRPr kumimoji="0" lang="en-US" sz="2400" b="1" i="0" u="none" strike="noStrike" cap="none" spc="0" normalizeH="0" baseline="0" dirty="0">
                <a:ln>
                  <a:noFill/>
                </a:ln>
                <a:solidFill>
                  <a:schemeClr val="tx1"/>
                </a:solidFill>
                <a:effectLst/>
                <a:uFillTx/>
                <a:latin typeface="Sequel Sans Bold Head" panose="020B0503050000020004" pitchFamily="34" charset="77"/>
                <a:ea typeface="Droid Serif" panose="02020600060500020200" pitchFamily="18" charset="0"/>
                <a:cs typeface="Droid Serif" panose="02020600060500020200" pitchFamily="18" charset="0"/>
                <a:sym typeface="Azo Sans"/>
              </a:defRPr>
            </a:lvl1pPr>
            <a:lvl2pPr marL="444500" indent="0">
              <a:lnSpc>
                <a:spcPct val="100000"/>
              </a:lnSpc>
              <a:buNone/>
              <a:defRPr sz="4000" b="1" i="0">
                <a:latin typeface="Sequel Sans Black Disp" panose="020B0503050000020004" pitchFamily="34" charset="77"/>
              </a:defRPr>
            </a:lvl2pPr>
            <a:lvl3pPr marL="889000" indent="0">
              <a:lnSpc>
                <a:spcPct val="100000"/>
              </a:lnSpc>
              <a:buNone/>
              <a:defRPr sz="4000" b="1" i="0">
                <a:latin typeface="Sequel Sans Black Disp" panose="020B0503050000020004" pitchFamily="34" charset="77"/>
              </a:defRPr>
            </a:lvl3pPr>
            <a:lvl4pPr marL="1333500" indent="0">
              <a:lnSpc>
                <a:spcPct val="100000"/>
              </a:lnSpc>
              <a:buNone/>
              <a:defRPr sz="4000" b="1" i="0">
                <a:latin typeface="Sequel Sans Black Disp" panose="020B0503050000020004" pitchFamily="34" charset="77"/>
              </a:defRPr>
            </a:lvl4pPr>
            <a:lvl5pPr marL="1778000" indent="0">
              <a:lnSpc>
                <a:spcPct val="100000"/>
              </a:lnSpc>
              <a:buNone/>
              <a:defRPr sz="4000" b="1" i="0">
                <a:latin typeface="Sequel Sans Black Disp" panose="020B0503050000020004" pitchFamily="34" charset="77"/>
              </a:defRPr>
            </a:lvl5pPr>
          </a:lstStyle>
          <a:p>
            <a:pPr lvl="0"/>
            <a:r>
              <a:rPr lang="en-US"/>
              <a:t>Click to edit Master text styles</a:t>
            </a:r>
          </a:p>
        </p:txBody>
      </p:sp>
    </p:spTree>
    <p:extLst>
      <p:ext uri="{BB962C8B-B14F-4D97-AF65-F5344CB8AC3E}">
        <p14:creationId xmlns:p14="http://schemas.microsoft.com/office/powerpoint/2010/main" val="3439986749"/>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yellow-circle-title-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E1DCC43-F35E-F44F-B8B7-D5BC492AC223}"/>
              </a:ext>
            </a:extLst>
          </p:cNvPr>
          <p:cNvSpPr>
            <a:spLocks noGrp="1"/>
          </p:cNvSpPr>
          <p:nvPr>
            <p:ph type="sldNum" sz="quarter" idx="10"/>
          </p:nvPr>
        </p:nvSpPr>
        <p:spPr/>
        <p:txBody>
          <a:bodyPr/>
          <a:lstStyle/>
          <a:p>
            <a:fld id="{86CB4B4D-7CA3-9044-876B-883B54F8677D}" type="slidenum">
              <a:rPr lang="en-US" smtClean="0"/>
              <a:t>‹#›</a:t>
            </a:fld>
            <a:endParaRPr lang="en-US"/>
          </a:p>
        </p:txBody>
      </p:sp>
      <p:sp>
        <p:nvSpPr>
          <p:cNvPr id="5" name="Oval 4">
            <a:extLst>
              <a:ext uri="{FF2B5EF4-FFF2-40B4-BE49-F238E27FC236}">
                <a16:creationId xmlns:a16="http://schemas.microsoft.com/office/drawing/2014/main" id="{649BFEA1-9337-7740-9BC3-017D2638BCA4}"/>
              </a:ext>
            </a:extLst>
          </p:cNvPr>
          <p:cNvSpPr/>
          <p:nvPr userDrawn="1"/>
        </p:nvSpPr>
        <p:spPr>
          <a:xfrm>
            <a:off x="-422858" y="324581"/>
            <a:ext cx="876706" cy="876706"/>
          </a:xfrm>
          <a:prstGeom prst="ellipse">
            <a:avLst/>
          </a:prstGeom>
          <a:solidFill>
            <a:schemeClr val="bg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7" name="Text Placeholder 10">
            <a:extLst>
              <a:ext uri="{FF2B5EF4-FFF2-40B4-BE49-F238E27FC236}">
                <a16:creationId xmlns:a16="http://schemas.microsoft.com/office/drawing/2014/main" id="{D0DB2099-365A-5C4A-B8E4-2EDBFB72FA25}"/>
              </a:ext>
            </a:extLst>
          </p:cNvPr>
          <p:cNvSpPr>
            <a:spLocks noGrp="1"/>
          </p:cNvSpPr>
          <p:nvPr>
            <p:ph type="body" sz="quarter" idx="11"/>
          </p:nvPr>
        </p:nvSpPr>
        <p:spPr>
          <a:xfrm>
            <a:off x="928555" y="449869"/>
            <a:ext cx="7088393" cy="701542"/>
          </a:xfrm>
          <a:prstGeom prst="rect">
            <a:avLst/>
          </a:prstGeom>
        </p:spPr>
        <p:txBody>
          <a:bodyPr/>
          <a:lstStyle>
            <a:lvl1pPr marL="0" indent="0">
              <a:lnSpc>
                <a:spcPct val="100000"/>
              </a:lnSpc>
              <a:buNone/>
              <a:defRPr kumimoji="0" lang="en-US" sz="3600" b="1" i="0" u="none" strike="noStrike" cap="none" spc="0" normalizeH="0" baseline="0" dirty="0">
                <a:ln>
                  <a:noFill/>
                </a:ln>
                <a:solidFill>
                  <a:srgbClr val="000000"/>
                </a:solidFill>
                <a:effectLst/>
                <a:uFillTx/>
                <a:latin typeface="Sequel Sans Black Head" panose="020B0503050000020004" pitchFamily="34" charset="77"/>
                <a:ea typeface="+mn-ea"/>
                <a:cs typeface="+mn-cs"/>
                <a:sym typeface="Azo Sans"/>
              </a:defRPr>
            </a:lvl1pPr>
            <a:lvl2pPr marL="444500" indent="0">
              <a:lnSpc>
                <a:spcPct val="100000"/>
              </a:lnSpc>
              <a:buNone/>
              <a:defRPr sz="4000" b="1" i="0">
                <a:latin typeface="Sequel Sans Black Disp" panose="020B0503050000020004" pitchFamily="34" charset="77"/>
              </a:defRPr>
            </a:lvl2pPr>
            <a:lvl3pPr marL="889000" indent="0">
              <a:lnSpc>
                <a:spcPct val="100000"/>
              </a:lnSpc>
              <a:buNone/>
              <a:defRPr sz="4000" b="1" i="0">
                <a:latin typeface="Sequel Sans Black Disp" panose="020B0503050000020004" pitchFamily="34" charset="77"/>
              </a:defRPr>
            </a:lvl3pPr>
            <a:lvl4pPr marL="1333500" indent="0">
              <a:lnSpc>
                <a:spcPct val="100000"/>
              </a:lnSpc>
              <a:buNone/>
              <a:defRPr sz="4000" b="1" i="0">
                <a:latin typeface="Sequel Sans Black Disp" panose="020B0503050000020004" pitchFamily="34" charset="77"/>
              </a:defRPr>
            </a:lvl4pPr>
            <a:lvl5pPr marL="1778000" indent="0">
              <a:lnSpc>
                <a:spcPct val="100000"/>
              </a:lnSpc>
              <a:buNone/>
              <a:defRPr sz="4000" b="1" i="0">
                <a:latin typeface="Sequel Sans Black Disp" panose="020B0503050000020004" pitchFamily="34" charset="77"/>
              </a:defRPr>
            </a:lvl5pPr>
          </a:lstStyle>
          <a:p>
            <a:pPr lvl="0"/>
            <a:r>
              <a:rPr lang="en-US"/>
              <a:t>Click to edit Master text styles</a:t>
            </a:r>
          </a:p>
        </p:txBody>
      </p:sp>
      <p:sp>
        <p:nvSpPr>
          <p:cNvPr id="10" name="Text Placeholder 2">
            <a:extLst>
              <a:ext uri="{FF2B5EF4-FFF2-40B4-BE49-F238E27FC236}">
                <a16:creationId xmlns:a16="http://schemas.microsoft.com/office/drawing/2014/main" id="{530F8A9B-1109-D042-A22A-7F1695F25B08}"/>
              </a:ext>
            </a:extLst>
          </p:cNvPr>
          <p:cNvSpPr>
            <a:spLocks noGrp="1"/>
          </p:cNvSpPr>
          <p:nvPr>
            <p:ph type="body" sz="quarter" idx="12"/>
          </p:nvPr>
        </p:nvSpPr>
        <p:spPr>
          <a:xfrm>
            <a:off x="980017" y="1971745"/>
            <a:ext cx="9801397" cy="3929604"/>
          </a:xfrm>
          <a:prstGeom prst="rect">
            <a:avLst/>
          </a:prstGeom>
        </p:spPr>
        <p:txBody>
          <a:bodyPr/>
          <a:lstStyle>
            <a:lvl1pPr marL="0" marR="0" indent="0" algn="l" defTabSz="410765" rtl="0" fontAlgn="auto" latinLnBrk="0" hangingPunct="0">
              <a:lnSpc>
                <a:spcPts val="2400"/>
              </a:lnSpc>
              <a:spcBef>
                <a:spcPts val="1200"/>
              </a:spcBef>
              <a:spcAft>
                <a:spcPts val="0"/>
              </a:spcAft>
              <a:buClrTx/>
              <a:buSzTx/>
              <a:buFontTx/>
              <a:buNone/>
              <a:tabLst/>
              <a:defRPr kumimoji="0" lang="en-US" sz="2000" b="0" i="0" u="none" strike="noStrike" cap="none" spc="0" normalizeH="0" baseline="0" dirty="0" smtClean="0">
                <a:ln>
                  <a:noFill/>
                </a:ln>
                <a:solidFill>
                  <a:schemeClr val="tx1"/>
                </a:solidFill>
                <a:effectLst/>
                <a:uFillTx/>
                <a:latin typeface="Sequel Sans Book Head" panose="020B0503050000020004" pitchFamily="34" charset="77"/>
                <a:ea typeface="Azo Sans"/>
                <a:cs typeface="Azo Sans"/>
                <a:sym typeface="Azo Sans"/>
              </a:defRPr>
            </a:lvl1pPr>
            <a:lvl2pPr marL="444500" indent="0">
              <a:buNone/>
              <a:defRPr>
                <a:latin typeface="Sequel Sans Book Head" panose="020B0503050000020004" pitchFamily="34" charset="77"/>
              </a:defRPr>
            </a:lvl2pPr>
            <a:lvl3pPr marL="889000" indent="0">
              <a:lnSpc>
                <a:spcPts val="2400"/>
              </a:lnSpc>
              <a:spcBef>
                <a:spcPts val="1200"/>
              </a:spcBef>
              <a:buNone/>
              <a:defRPr>
                <a:latin typeface="Sequel Sans Book Head" panose="020B0503050000020004" pitchFamily="34" charset="77"/>
              </a:defRPr>
            </a:lvl3pPr>
            <a:lvl4pPr marL="1333500" indent="0">
              <a:lnSpc>
                <a:spcPts val="2400"/>
              </a:lnSpc>
              <a:spcBef>
                <a:spcPts val="1200"/>
              </a:spcBef>
              <a:buNone/>
              <a:defRPr>
                <a:latin typeface="Sequel Sans Book Head" panose="020B0503050000020004" pitchFamily="34" charset="77"/>
              </a:defRPr>
            </a:lvl4pPr>
            <a:lvl5pPr marL="1778000" indent="0">
              <a:lnSpc>
                <a:spcPts val="2400"/>
              </a:lnSpc>
              <a:spcBef>
                <a:spcPts val="1200"/>
              </a:spcBef>
              <a:buNone/>
              <a:defRPr>
                <a:latin typeface="Sequel Sans Book Head" panose="020B05030500000200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8E38D672-8727-8E4E-9650-647BC5479B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5560" y="6237148"/>
            <a:ext cx="477179" cy="268129"/>
          </a:xfrm>
          <a:prstGeom prst="rect">
            <a:avLst/>
          </a:prstGeom>
        </p:spPr>
      </p:pic>
    </p:spTree>
    <p:extLst>
      <p:ext uri="{BB962C8B-B14F-4D97-AF65-F5344CB8AC3E}">
        <p14:creationId xmlns:p14="http://schemas.microsoft.com/office/powerpoint/2010/main" val="285023441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green-circle-title-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E1DCC43-F35E-F44F-B8B7-D5BC492AC223}"/>
              </a:ext>
            </a:extLst>
          </p:cNvPr>
          <p:cNvSpPr>
            <a:spLocks noGrp="1"/>
          </p:cNvSpPr>
          <p:nvPr>
            <p:ph type="sldNum" sz="quarter" idx="10"/>
          </p:nvPr>
        </p:nvSpPr>
        <p:spPr/>
        <p:txBody>
          <a:bodyPr/>
          <a:lstStyle/>
          <a:p>
            <a:fld id="{86CB4B4D-7CA3-9044-876B-883B54F8677D}" type="slidenum">
              <a:rPr lang="en-US" smtClean="0"/>
              <a:t>‹#›</a:t>
            </a:fld>
            <a:endParaRPr lang="en-US"/>
          </a:p>
        </p:txBody>
      </p:sp>
      <p:sp>
        <p:nvSpPr>
          <p:cNvPr id="5" name="Oval 4">
            <a:extLst>
              <a:ext uri="{FF2B5EF4-FFF2-40B4-BE49-F238E27FC236}">
                <a16:creationId xmlns:a16="http://schemas.microsoft.com/office/drawing/2014/main" id="{649BFEA1-9337-7740-9BC3-017D2638BCA4}"/>
              </a:ext>
            </a:extLst>
          </p:cNvPr>
          <p:cNvSpPr/>
          <p:nvPr userDrawn="1"/>
        </p:nvSpPr>
        <p:spPr>
          <a:xfrm>
            <a:off x="-422858" y="324581"/>
            <a:ext cx="876706" cy="876706"/>
          </a:xfrm>
          <a:prstGeom prst="ellipse">
            <a:avLst/>
          </a:prstGeom>
          <a:solidFill>
            <a:schemeClr val="tx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7" name="Text Placeholder 10">
            <a:extLst>
              <a:ext uri="{FF2B5EF4-FFF2-40B4-BE49-F238E27FC236}">
                <a16:creationId xmlns:a16="http://schemas.microsoft.com/office/drawing/2014/main" id="{D0DB2099-365A-5C4A-B8E4-2EDBFB72FA25}"/>
              </a:ext>
            </a:extLst>
          </p:cNvPr>
          <p:cNvSpPr>
            <a:spLocks noGrp="1"/>
          </p:cNvSpPr>
          <p:nvPr>
            <p:ph type="body" sz="quarter" idx="11"/>
          </p:nvPr>
        </p:nvSpPr>
        <p:spPr>
          <a:xfrm>
            <a:off x="928555" y="449869"/>
            <a:ext cx="7088393" cy="701542"/>
          </a:xfrm>
          <a:prstGeom prst="rect">
            <a:avLst/>
          </a:prstGeom>
        </p:spPr>
        <p:txBody>
          <a:bodyPr/>
          <a:lstStyle>
            <a:lvl1pPr marL="0" indent="0">
              <a:lnSpc>
                <a:spcPct val="100000"/>
              </a:lnSpc>
              <a:buNone/>
              <a:defRPr kumimoji="0" lang="en-US" sz="3600" b="1" i="0" u="none" strike="noStrike" cap="none" spc="0" normalizeH="0" baseline="0" dirty="0">
                <a:ln>
                  <a:noFill/>
                </a:ln>
                <a:solidFill>
                  <a:srgbClr val="000000"/>
                </a:solidFill>
                <a:effectLst/>
                <a:uFillTx/>
                <a:latin typeface="Sequel Sans Black Head" panose="020B0503050000020004" pitchFamily="34" charset="77"/>
                <a:ea typeface="+mn-ea"/>
                <a:cs typeface="+mn-cs"/>
                <a:sym typeface="Azo Sans"/>
              </a:defRPr>
            </a:lvl1pPr>
            <a:lvl2pPr marL="444500" indent="0">
              <a:lnSpc>
                <a:spcPct val="100000"/>
              </a:lnSpc>
              <a:buNone/>
              <a:defRPr sz="4000" b="1" i="0">
                <a:latin typeface="Sequel Sans Black Disp" panose="020B0503050000020004" pitchFamily="34" charset="77"/>
              </a:defRPr>
            </a:lvl2pPr>
            <a:lvl3pPr marL="889000" indent="0">
              <a:lnSpc>
                <a:spcPct val="100000"/>
              </a:lnSpc>
              <a:buNone/>
              <a:defRPr sz="4000" b="1" i="0">
                <a:latin typeface="Sequel Sans Black Disp" panose="020B0503050000020004" pitchFamily="34" charset="77"/>
              </a:defRPr>
            </a:lvl3pPr>
            <a:lvl4pPr marL="1333500" indent="0">
              <a:lnSpc>
                <a:spcPct val="100000"/>
              </a:lnSpc>
              <a:buNone/>
              <a:defRPr sz="4000" b="1" i="0">
                <a:latin typeface="Sequel Sans Black Disp" panose="020B0503050000020004" pitchFamily="34" charset="77"/>
              </a:defRPr>
            </a:lvl4pPr>
            <a:lvl5pPr marL="1778000" indent="0">
              <a:lnSpc>
                <a:spcPct val="100000"/>
              </a:lnSpc>
              <a:buNone/>
              <a:defRPr sz="4000" b="1" i="0">
                <a:latin typeface="Sequel Sans Black Disp" panose="020B0503050000020004" pitchFamily="34" charset="77"/>
              </a:defRPr>
            </a:lvl5pPr>
          </a:lstStyle>
          <a:p>
            <a:pPr lvl="0"/>
            <a:r>
              <a:rPr lang="en-US"/>
              <a:t>Click to edit Master text styles</a:t>
            </a:r>
          </a:p>
        </p:txBody>
      </p:sp>
      <p:sp>
        <p:nvSpPr>
          <p:cNvPr id="10" name="Text Placeholder 2">
            <a:extLst>
              <a:ext uri="{FF2B5EF4-FFF2-40B4-BE49-F238E27FC236}">
                <a16:creationId xmlns:a16="http://schemas.microsoft.com/office/drawing/2014/main" id="{530F8A9B-1109-D042-A22A-7F1695F25B08}"/>
              </a:ext>
            </a:extLst>
          </p:cNvPr>
          <p:cNvSpPr>
            <a:spLocks noGrp="1"/>
          </p:cNvSpPr>
          <p:nvPr>
            <p:ph type="body" sz="quarter" idx="12"/>
          </p:nvPr>
        </p:nvSpPr>
        <p:spPr>
          <a:xfrm>
            <a:off x="980017" y="1971745"/>
            <a:ext cx="9801397" cy="3929604"/>
          </a:xfrm>
          <a:prstGeom prst="rect">
            <a:avLst/>
          </a:prstGeom>
        </p:spPr>
        <p:txBody>
          <a:bodyPr/>
          <a:lstStyle>
            <a:lvl1pPr marL="0" marR="0" indent="0" algn="l" defTabSz="410765" rtl="0" fontAlgn="auto" latinLnBrk="0" hangingPunct="0">
              <a:lnSpc>
                <a:spcPts val="2400"/>
              </a:lnSpc>
              <a:spcBef>
                <a:spcPts val="1200"/>
              </a:spcBef>
              <a:spcAft>
                <a:spcPts val="0"/>
              </a:spcAft>
              <a:buClrTx/>
              <a:buSzTx/>
              <a:buFontTx/>
              <a:buNone/>
              <a:tabLst/>
              <a:defRPr kumimoji="0" lang="en-US" sz="2000" b="0" i="0" u="none" strike="noStrike" cap="none" spc="0" normalizeH="0" baseline="0" dirty="0" smtClean="0">
                <a:ln>
                  <a:noFill/>
                </a:ln>
                <a:solidFill>
                  <a:schemeClr val="tx1"/>
                </a:solidFill>
                <a:effectLst/>
                <a:uFillTx/>
                <a:latin typeface="Sequel Sans Book Head" panose="020B0503050000020004" pitchFamily="34" charset="77"/>
                <a:ea typeface="Azo Sans"/>
                <a:cs typeface="Azo Sans"/>
                <a:sym typeface="Azo Sans"/>
              </a:defRPr>
            </a:lvl1pPr>
            <a:lvl2pPr marL="444500" indent="0">
              <a:buNone/>
              <a:defRPr>
                <a:latin typeface="Sequel Sans Book Head" panose="020B0503050000020004" pitchFamily="34" charset="77"/>
              </a:defRPr>
            </a:lvl2pPr>
            <a:lvl3pPr marL="889000" indent="0">
              <a:lnSpc>
                <a:spcPts val="2400"/>
              </a:lnSpc>
              <a:spcBef>
                <a:spcPts val="1200"/>
              </a:spcBef>
              <a:buNone/>
              <a:defRPr>
                <a:latin typeface="Sequel Sans Book Head" panose="020B0503050000020004" pitchFamily="34" charset="77"/>
              </a:defRPr>
            </a:lvl3pPr>
            <a:lvl4pPr marL="1333500" indent="0">
              <a:lnSpc>
                <a:spcPts val="2400"/>
              </a:lnSpc>
              <a:spcBef>
                <a:spcPts val="1200"/>
              </a:spcBef>
              <a:buNone/>
              <a:defRPr>
                <a:latin typeface="Sequel Sans Book Head" panose="020B0503050000020004" pitchFamily="34" charset="77"/>
              </a:defRPr>
            </a:lvl4pPr>
            <a:lvl5pPr marL="1778000" indent="0">
              <a:lnSpc>
                <a:spcPts val="2400"/>
              </a:lnSpc>
              <a:spcBef>
                <a:spcPts val="1200"/>
              </a:spcBef>
              <a:buNone/>
              <a:defRPr>
                <a:latin typeface="Sequel Sans Book Head" panose="020B05030500000200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1F519EBD-C76D-6841-B64D-E42F8DF541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5560" y="6237148"/>
            <a:ext cx="477179" cy="268129"/>
          </a:xfrm>
          <a:prstGeom prst="rect">
            <a:avLst/>
          </a:prstGeom>
        </p:spPr>
      </p:pic>
    </p:spTree>
    <p:extLst>
      <p:ext uri="{BB962C8B-B14F-4D97-AF65-F5344CB8AC3E}">
        <p14:creationId xmlns:p14="http://schemas.microsoft.com/office/powerpoint/2010/main" val="206008448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red-circle-title-subtitle-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E1DCC43-F35E-F44F-B8B7-D5BC492AC223}"/>
              </a:ext>
            </a:extLst>
          </p:cNvPr>
          <p:cNvSpPr>
            <a:spLocks noGrp="1"/>
          </p:cNvSpPr>
          <p:nvPr>
            <p:ph type="sldNum" sz="quarter" idx="10"/>
          </p:nvPr>
        </p:nvSpPr>
        <p:spPr/>
        <p:txBody>
          <a:bodyPr/>
          <a:lstStyle/>
          <a:p>
            <a:fld id="{86CB4B4D-7CA3-9044-876B-883B54F8677D}" type="slidenum">
              <a:rPr lang="en-US" smtClean="0"/>
              <a:t>‹#›</a:t>
            </a:fld>
            <a:endParaRPr lang="en-US"/>
          </a:p>
        </p:txBody>
      </p:sp>
      <p:sp>
        <p:nvSpPr>
          <p:cNvPr id="5" name="Oval 4">
            <a:extLst>
              <a:ext uri="{FF2B5EF4-FFF2-40B4-BE49-F238E27FC236}">
                <a16:creationId xmlns:a16="http://schemas.microsoft.com/office/drawing/2014/main" id="{649BFEA1-9337-7740-9BC3-017D2638BCA4}"/>
              </a:ext>
            </a:extLst>
          </p:cNvPr>
          <p:cNvSpPr/>
          <p:nvPr userDrawn="1"/>
        </p:nvSpPr>
        <p:spPr>
          <a:xfrm>
            <a:off x="-422858" y="324581"/>
            <a:ext cx="876706" cy="876706"/>
          </a:xfrm>
          <a:prstGeom prst="ellipse">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7" name="Text Placeholder 10">
            <a:extLst>
              <a:ext uri="{FF2B5EF4-FFF2-40B4-BE49-F238E27FC236}">
                <a16:creationId xmlns:a16="http://schemas.microsoft.com/office/drawing/2014/main" id="{D0DB2099-365A-5C4A-B8E4-2EDBFB72FA25}"/>
              </a:ext>
            </a:extLst>
          </p:cNvPr>
          <p:cNvSpPr>
            <a:spLocks noGrp="1"/>
          </p:cNvSpPr>
          <p:nvPr>
            <p:ph type="body" sz="quarter" idx="11"/>
          </p:nvPr>
        </p:nvSpPr>
        <p:spPr>
          <a:xfrm>
            <a:off x="928555" y="449869"/>
            <a:ext cx="7088393" cy="701542"/>
          </a:xfrm>
          <a:prstGeom prst="rect">
            <a:avLst/>
          </a:prstGeom>
        </p:spPr>
        <p:txBody>
          <a:bodyPr/>
          <a:lstStyle>
            <a:lvl1pPr marL="0" indent="0">
              <a:lnSpc>
                <a:spcPct val="100000"/>
              </a:lnSpc>
              <a:buNone/>
              <a:defRPr kumimoji="0" lang="en-US" sz="3600" b="1" i="0" u="none" strike="noStrike" cap="none" spc="0" normalizeH="0" baseline="0" dirty="0">
                <a:ln>
                  <a:noFill/>
                </a:ln>
                <a:solidFill>
                  <a:srgbClr val="000000"/>
                </a:solidFill>
                <a:effectLst/>
                <a:uFillTx/>
                <a:latin typeface="Sequel Sans Black Head" panose="020B0503050000020004" pitchFamily="34" charset="77"/>
                <a:ea typeface="+mn-ea"/>
                <a:cs typeface="+mn-cs"/>
                <a:sym typeface="Azo Sans"/>
              </a:defRPr>
            </a:lvl1pPr>
            <a:lvl2pPr marL="444500" indent="0">
              <a:lnSpc>
                <a:spcPct val="100000"/>
              </a:lnSpc>
              <a:buNone/>
              <a:defRPr sz="4000" b="1" i="0">
                <a:latin typeface="Sequel Sans Black Disp" panose="020B0503050000020004" pitchFamily="34" charset="77"/>
              </a:defRPr>
            </a:lvl2pPr>
            <a:lvl3pPr marL="889000" indent="0">
              <a:lnSpc>
                <a:spcPct val="100000"/>
              </a:lnSpc>
              <a:buNone/>
              <a:defRPr sz="4000" b="1" i="0">
                <a:latin typeface="Sequel Sans Black Disp" panose="020B0503050000020004" pitchFamily="34" charset="77"/>
              </a:defRPr>
            </a:lvl3pPr>
            <a:lvl4pPr marL="1333500" indent="0">
              <a:lnSpc>
                <a:spcPct val="100000"/>
              </a:lnSpc>
              <a:buNone/>
              <a:defRPr sz="4000" b="1" i="0">
                <a:latin typeface="Sequel Sans Black Disp" panose="020B0503050000020004" pitchFamily="34" charset="77"/>
              </a:defRPr>
            </a:lvl4pPr>
            <a:lvl5pPr marL="1778000" indent="0">
              <a:lnSpc>
                <a:spcPct val="100000"/>
              </a:lnSpc>
              <a:buNone/>
              <a:defRPr sz="4000" b="1" i="0">
                <a:latin typeface="Sequel Sans Black Disp" panose="020B0503050000020004" pitchFamily="34" charset="77"/>
              </a:defRPr>
            </a:lvl5pPr>
          </a:lstStyle>
          <a:p>
            <a:pPr lvl="0"/>
            <a:r>
              <a:rPr lang="en-US"/>
              <a:t>Click to edit Master text styles</a:t>
            </a:r>
          </a:p>
        </p:txBody>
      </p:sp>
      <p:sp>
        <p:nvSpPr>
          <p:cNvPr id="10" name="Text Placeholder 2">
            <a:extLst>
              <a:ext uri="{FF2B5EF4-FFF2-40B4-BE49-F238E27FC236}">
                <a16:creationId xmlns:a16="http://schemas.microsoft.com/office/drawing/2014/main" id="{530F8A9B-1109-D042-A22A-7F1695F25B08}"/>
              </a:ext>
            </a:extLst>
          </p:cNvPr>
          <p:cNvSpPr>
            <a:spLocks noGrp="1"/>
          </p:cNvSpPr>
          <p:nvPr>
            <p:ph type="body" sz="quarter" idx="12"/>
          </p:nvPr>
        </p:nvSpPr>
        <p:spPr>
          <a:xfrm>
            <a:off x="980017" y="1971745"/>
            <a:ext cx="9801397" cy="3929604"/>
          </a:xfrm>
          <a:prstGeom prst="rect">
            <a:avLst/>
          </a:prstGeom>
        </p:spPr>
        <p:txBody>
          <a:bodyPr/>
          <a:lstStyle>
            <a:lvl1pPr marL="0" marR="0" indent="0" algn="l" defTabSz="410765" rtl="0" fontAlgn="auto" latinLnBrk="0" hangingPunct="0">
              <a:lnSpc>
                <a:spcPts val="2400"/>
              </a:lnSpc>
              <a:spcBef>
                <a:spcPts val="1200"/>
              </a:spcBef>
              <a:spcAft>
                <a:spcPts val="0"/>
              </a:spcAft>
              <a:buClrTx/>
              <a:buSzTx/>
              <a:buFontTx/>
              <a:buNone/>
              <a:tabLst/>
              <a:defRPr kumimoji="0" lang="en-US" sz="2000" b="0" i="0" u="none" strike="noStrike" cap="none" spc="0" normalizeH="0" baseline="0" dirty="0" smtClean="0">
                <a:ln>
                  <a:noFill/>
                </a:ln>
                <a:solidFill>
                  <a:schemeClr val="tx1"/>
                </a:solidFill>
                <a:effectLst/>
                <a:uFillTx/>
                <a:latin typeface="Sequel Sans Book Head" panose="020B0503050000020004" pitchFamily="34" charset="77"/>
                <a:ea typeface="Azo Sans"/>
                <a:cs typeface="Azo Sans"/>
                <a:sym typeface="Azo Sans"/>
              </a:defRPr>
            </a:lvl1pPr>
            <a:lvl2pPr marL="444500" indent="0">
              <a:buNone/>
              <a:defRPr>
                <a:latin typeface="Sequel Sans Book Head" panose="020B0503050000020004" pitchFamily="34" charset="77"/>
              </a:defRPr>
            </a:lvl2pPr>
            <a:lvl3pPr marL="889000" indent="0">
              <a:lnSpc>
                <a:spcPts val="2400"/>
              </a:lnSpc>
              <a:spcBef>
                <a:spcPts val="1200"/>
              </a:spcBef>
              <a:buNone/>
              <a:defRPr>
                <a:latin typeface="Sequel Sans Book Head" panose="020B0503050000020004" pitchFamily="34" charset="77"/>
              </a:defRPr>
            </a:lvl3pPr>
            <a:lvl4pPr marL="1333500" indent="0">
              <a:lnSpc>
                <a:spcPts val="2400"/>
              </a:lnSpc>
              <a:spcBef>
                <a:spcPts val="1200"/>
              </a:spcBef>
              <a:buNone/>
              <a:defRPr>
                <a:latin typeface="Sequel Sans Book Head" panose="020B0503050000020004" pitchFamily="34" charset="77"/>
              </a:defRPr>
            </a:lvl4pPr>
            <a:lvl5pPr marL="1778000" indent="0">
              <a:lnSpc>
                <a:spcPts val="2400"/>
              </a:lnSpc>
              <a:spcBef>
                <a:spcPts val="1200"/>
              </a:spcBef>
              <a:buNone/>
              <a:defRPr>
                <a:latin typeface="Sequel Sans Book Head" panose="020B05030500000200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a:extLst>
              <a:ext uri="{FF2B5EF4-FFF2-40B4-BE49-F238E27FC236}">
                <a16:creationId xmlns:a16="http://schemas.microsoft.com/office/drawing/2014/main" id="{3DC52366-FF81-8849-91B7-C66EB93FA3A6}"/>
              </a:ext>
            </a:extLst>
          </p:cNvPr>
          <p:cNvSpPr>
            <a:spLocks noGrp="1"/>
          </p:cNvSpPr>
          <p:nvPr>
            <p:ph type="body" sz="quarter" idx="13"/>
          </p:nvPr>
        </p:nvSpPr>
        <p:spPr>
          <a:xfrm>
            <a:off x="958752" y="1077324"/>
            <a:ext cx="7405687" cy="414338"/>
          </a:xfrm>
          <a:prstGeom prst="rect">
            <a:avLst/>
          </a:prstGeom>
        </p:spPr>
        <p:txBody>
          <a:bodyPr/>
          <a:lstStyle>
            <a:lvl1pPr marL="0" indent="0">
              <a:lnSpc>
                <a:spcPct val="100000"/>
              </a:lnSpc>
              <a:buNone/>
              <a:defRPr kumimoji="0" lang="en-US" sz="1800" b="0" i="0" u="none" strike="noStrike" cap="none" spc="0" normalizeH="0" baseline="0" dirty="0">
                <a:ln>
                  <a:noFill/>
                </a:ln>
                <a:solidFill>
                  <a:schemeClr val="accent5">
                    <a:lumMod val="90000"/>
                  </a:schemeClr>
                </a:solidFill>
                <a:effectLst/>
                <a:uFillTx/>
                <a:latin typeface="Droid Serif" panose="02020600060500020200" pitchFamily="18" charset="0"/>
                <a:ea typeface="Droid Serif" panose="02020600060500020200" pitchFamily="18" charset="0"/>
                <a:cs typeface="Droid Serif" panose="02020600060500020200" pitchFamily="18" charset="0"/>
                <a:sym typeface="Azo Sans"/>
              </a:defRPr>
            </a:lvl1pPr>
            <a:lvl2pPr marL="444500" indent="0">
              <a:lnSpc>
                <a:spcPct val="100000"/>
              </a:lnSpc>
              <a:buNone/>
              <a:defRPr>
                <a:latin typeface="Droid Serif" panose="02020600060500020200" pitchFamily="18" charset="0"/>
                <a:ea typeface="Droid Serif" panose="02020600060500020200" pitchFamily="18" charset="0"/>
                <a:cs typeface="Droid Serif" panose="02020600060500020200" pitchFamily="18" charset="0"/>
              </a:defRPr>
            </a:lvl2pPr>
            <a:lvl3pPr marL="889000" indent="0">
              <a:lnSpc>
                <a:spcPct val="100000"/>
              </a:lnSpc>
              <a:buNone/>
              <a:defRPr>
                <a:latin typeface="Droid Serif" panose="02020600060500020200" pitchFamily="18" charset="0"/>
                <a:ea typeface="Droid Serif" panose="02020600060500020200" pitchFamily="18" charset="0"/>
                <a:cs typeface="Droid Serif" panose="02020600060500020200" pitchFamily="18" charset="0"/>
              </a:defRPr>
            </a:lvl3pPr>
            <a:lvl4pPr marL="1333500" indent="0">
              <a:lnSpc>
                <a:spcPct val="100000"/>
              </a:lnSpc>
              <a:buNone/>
              <a:defRPr>
                <a:latin typeface="Droid Serif" panose="02020600060500020200" pitchFamily="18" charset="0"/>
                <a:ea typeface="Droid Serif" panose="02020600060500020200" pitchFamily="18" charset="0"/>
                <a:cs typeface="Droid Serif" panose="02020600060500020200" pitchFamily="18" charset="0"/>
              </a:defRPr>
            </a:lvl4pPr>
            <a:lvl5pPr marL="1778000" indent="0">
              <a:lnSpc>
                <a:spcPct val="100000"/>
              </a:lnSpc>
              <a:buNone/>
              <a:defRPr>
                <a:latin typeface="Droid Serif" panose="02020600060500020200" pitchFamily="18" charset="0"/>
                <a:ea typeface="Droid Serif" panose="02020600060500020200" pitchFamily="18" charset="0"/>
                <a:cs typeface="Droid Serif" panose="02020600060500020200" pitchFamily="18" charset="0"/>
              </a:defRPr>
            </a:lvl5pPr>
          </a:lstStyle>
          <a:p>
            <a:pPr lvl="0"/>
            <a:r>
              <a:rPr lang="en-US"/>
              <a:t>Click to edit Master text styles</a:t>
            </a:r>
          </a:p>
        </p:txBody>
      </p:sp>
      <p:pic>
        <p:nvPicPr>
          <p:cNvPr id="8" name="Picture 7">
            <a:extLst>
              <a:ext uri="{FF2B5EF4-FFF2-40B4-BE49-F238E27FC236}">
                <a16:creationId xmlns:a16="http://schemas.microsoft.com/office/drawing/2014/main" id="{7DEBDB6B-4EF5-2945-930F-31119681E6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5560" y="6237148"/>
            <a:ext cx="477179" cy="268129"/>
          </a:xfrm>
          <a:prstGeom prst="rect">
            <a:avLst/>
          </a:prstGeom>
        </p:spPr>
      </p:pic>
    </p:spTree>
    <p:extLst>
      <p:ext uri="{BB962C8B-B14F-4D97-AF65-F5344CB8AC3E}">
        <p14:creationId xmlns:p14="http://schemas.microsoft.com/office/powerpoint/2010/main" val="1608493448"/>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red-circle-title-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E1DCC43-F35E-F44F-B8B7-D5BC492AC223}"/>
              </a:ext>
            </a:extLst>
          </p:cNvPr>
          <p:cNvSpPr>
            <a:spLocks noGrp="1"/>
          </p:cNvSpPr>
          <p:nvPr>
            <p:ph type="sldNum" sz="quarter" idx="10"/>
          </p:nvPr>
        </p:nvSpPr>
        <p:spPr/>
        <p:txBody>
          <a:bodyPr/>
          <a:lstStyle/>
          <a:p>
            <a:fld id="{86CB4B4D-7CA3-9044-876B-883B54F8677D}" type="slidenum">
              <a:rPr lang="en-US" smtClean="0"/>
              <a:t>‹#›</a:t>
            </a:fld>
            <a:endParaRPr lang="en-US"/>
          </a:p>
        </p:txBody>
      </p:sp>
      <p:sp>
        <p:nvSpPr>
          <p:cNvPr id="5" name="Oval 4">
            <a:extLst>
              <a:ext uri="{FF2B5EF4-FFF2-40B4-BE49-F238E27FC236}">
                <a16:creationId xmlns:a16="http://schemas.microsoft.com/office/drawing/2014/main" id="{649BFEA1-9337-7740-9BC3-017D2638BCA4}"/>
              </a:ext>
            </a:extLst>
          </p:cNvPr>
          <p:cNvSpPr/>
          <p:nvPr userDrawn="1"/>
        </p:nvSpPr>
        <p:spPr>
          <a:xfrm>
            <a:off x="-422858" y="324581"/>
            <a:ext cx="876706" cy="876706"/>
          </a:xfrm>
          <a:prstGeom prst="ellipse">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7" name="Text Placeholder 10">
            <a:extLst>
              <a:ext uri="{FF2B5EF4-FFF2-40B4-BE49-F238E27FC236}">
                <a16:creationId xmlns:a16="http://schemas.microsoft.com/office/drawing/2014/main" id="{D0DB2099-365A-5C4A-B8E4-2EDBFB72FA25}"/>
              </a:ext>
            </a:extLst>
          </p:cNvPr>
          <p:cNvSpPr>
            <a:spLocks noGrp="1"/>
          </p:cNvSpPr>
          <p:nvPr>
            <p:ph type="body" sz="quarter" idx="11"/>
          </p:nvPr>
        </p:nvSpPr>
        <p:spPr>
          <a:xfrm>
            <a:off x="928555" y="449869"/>
            <a:ext cx="7088393" cy="701542"/>
          </a:xfrm>
          <a:prstGeom prst="rect">
            <a:avLst/>
          </a:prstGeom>
        </p:spPr>
        <p:txBody>
          <a:bodyPr/>
          <a:lstStyle>
            <a:lvl1pPr marL="0" indent="0">
              <a:lnSpc>
                <a:spcPct val="100000"/>
              </a:lnSpc>
              <a:buNone/>
              <a:defRPr kumimoji="0" lang="en-US" sz="3600" b="1" i="0" u="none" strike="noStrike" cap="none" spc="0" normalizeH="0" baseline="0" dirty="0">
                <a:ln>
                  <a:noFill/>
                </a:ln>
                <a:solidFill>
                  <a:srgbClr val="000000"/>
                </a:solidFill>
                <a:effectLst/>
                <a:uFillTx/>
                <a:latin typeface="Sequel Sans Black Head" panose="020B0503050000020004" pitchFamily="34" charset="77"/>
                <a:ea typeface="+mn-ea"/>
                <a:cs typeface="+mn-cs"/>
                <a:sym typeface="Azo Sans"/>
              </a:defRPr>
            </a:lvl1pPr>
            <a:lvl2pPr marL="444500" indent="0">
              <a:lnSpc>
                <a:spcPct val="100000"/>
              </a:lnSpc>
              <a:buNone/>
              <a:defRPr sz="4000" b="1" i="0">
                <a:latin typeface="Sequel Sans Black Disp" panose="020B0503050000020004" pitchFamily="34" charset="77"/>
              </a:defRPr>
            </a:lvl2pPr>
            <a:lvl3pPr marL="889000" indent="0">
              <a:lnSpc>
                <a:spcPct val="100000"/>
              </a:lnSpc>
              <a:buNone/>
              <a:defRPr sz="4000" b="1" i="0">
                <a:latin typeface="Sequel Sans Black Disp" panose="020B0503050000020004" pitchFamily="34" charset="77"/>
              </a:defRPr>
            </a:lvl3pPr>
            <a:lvl4pPr marL="1333500" indent="0">
              <a:lnSpc>
                <a:spcPct val="100000"/>
              </a:lnSpc>
              <a:buNone/>
              <a:defRPr sz="4000" b="1" i="0">
                <a:latin typeface="Sequel Sans Black Disp" panose="020B0503050000020004" pitchFamily="34" charset="77"/>
              </a:defRPr>
            </a:lvl4pPr>
            <a:lvl5pPr marL="1778000" indent="0">
              <a:lnSpc>
                <a:spcPct val="100000"/>
              </a:lnSpc>
              <a:buNone/>
              <a:defRPr sz="4000" b="1" i="0">
                <a:latin typeface="Sequel Sans Black Disp" panose="020B0503050000020004" pitchFamily="34" charset="77"/>
              </a:defRPr>
            </a:lvl5pPr>
          </a:lstStyle>
          <a:p>
            <a:pPr lvl="0"/>
            <a:r>
              <a:rPr lang="en-US"/>
              <a:t>Click to edit Master text styles</a:t>
            </a:r>
          </a:p>
        </p:txBody>
      </p:sp>
      <p:sp>
        <p:nvSpPr>
          <p:cNvPr id="10" name="Text Placeholder 2">
            <a:extLst>
              <a:ext uri="{FF2B5EF4-FFF2-40B4-BE49-F238E27FC236}">
                <a16:creationId xmlns:a16="http://schemas.microsoft.com/office/drawing/2014/main" id="{530F8A9B-1109-D042-A22A-7F1695F25B08}"/>
              </a:ext>
            </a:extLst>
          </p:cNvPr>
          <p:cNvSpPr>
            <a:spLocks noGrp="1"/>
          </p:cNvSpPr>
          <p:nvPr>
            <p:ph type="body" sz="quarter" idx="12"/>
          </p:nvPr>
        </p:nvSpPr>
        <p:spPr>
          <a:xfrm>
            <a:off x="980017" y="1971745"/>
            <a:ext cx="9801397" cy="3929604"/>
          </a:xfrm>
          <a:prstGeom prst="rect">
            <a:avLst/>
          </a:prstGeom>
        </p:spPr>
        <p:txBody>
          <a:bodyPr/>
          <a:lstStyle>
            <a:lvl1pPr marL="0" marR="0" indent="0" algn="l" defTabSz="410765" rtl="0" fontAlgn="auto" latinLnBrk="0" hangingPunct="0">
              <a:lnSpc>
                <a:spcPts val="2400"/>
              </a:lnSpc>
              <a:spcBef>
                <a:spcPts val="1200"/>
              </a:spcBef>
              <a:spcAft>
                <a:spcPts val="0"/>
              </a:spcAft>
              <a:buClrTx/>
              <a:buSzTx/>
              <a:buFontTx/>
              <a:buNone/>
              <a:tabLst/>
              <a:defRPr kumimoji="0" lang="en-US" sz="2000" b="0" i="0" u="none" strike="noStrike" cap="none" spc="0" normalizeH="0" baseline="0" dirty="0" smtClean="0">
                <a:ln>
                  <a:noFill/>
                </a:ln>
                <a:solidFill>
                  <a:schemeClr val="tx1"/>
                </a:solidFill>
                <a:effectLst/>
                <a:uFillTx/>
                <a:latin typeface="Sequel Sans Book Head" panose="020B0503050000020004" pitchFamily="34" charset="77"/>
                <a:ea typeface="Azo Sans"/>
                <a:cs typeface="Azo Sans"/>
                <a:sym typeface="Azo Sans"/>
              </a:defRPr>
            </a:lvl1pPr>
            <a:lvl2pPr marL="444500" indent="0">
              <a:buNone/>
              <a:defRPr>
                <a:latin typeface="Sequel Sans Book Head" panose="020B0503050000020004" pitchFamily="34" charset="77"/>
              </a:defRPr>
            </a:lvl2pPr>
            <a:lvl3pPr marL="889000" indent="0">
              <a:lnSpc>
                <a:spcPts val="2400"/>
              </a:lnSpc>
              <a:spcBef>
                <a:spcPts val="1200"/>
              </a:spcBef>
              <a:buNone/>
              <a:defRPr>
                <a:latin typeface="Sequel Sans Book Head" panose="020B0503050000020004" pitchFamily="34" charset="77"/>
              </a:defRPr>
            </a:lvl3pPr>
            <a:lvl4pPr marL="1333500" indent="0">
              <a:lnSpc>
                <a:spcPts val="2400"/>
              </a:lnSpc>
              <a:spcBef>
                <a:spcPts val="1200"/>
              </a:spcBef>
              <a:buNone/>
              <a:defRPr>
                <a:latin typeface="Sequel Sans Book Head" panose="020B0503050000020004" pitchFamily="34" charset="77"/>
              </a:defRPr>
            </a:lvl4pPr>
            <a:lvl5pPr marL="1778000" indent="0">
              <a:lnSpc>
                <a:spcPts val="2400"/>
              </a:lnSpc>
              <a:spcBef>
                <a:spcPts val="1200"/>
              </a:spcBef>
              <a:buNone/>
              <a:defRPr>
                <a:latin typeface="Sequel Sans Book Head" panose="020B05030500000200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6E24C3C4-3510-ED43-B8EE-DFA85C9245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5560" y="6237148"/>
            <a:ext cx="477179" cy="268129"/>
          </a:xfrm>
          <a:prstGeom prst="rect">
            <a:avLst/>
          </a:prstGeom>
        </p:spPr>
      </p:pic>
    </p:spTree>
    <p:extLst>
      <p:ext uri="{BB962C8B-B14F-4D97-AF65-F5344CB8AC3E}">
        <p14:creationId xmlns:p14="http://schemas.microsoft.com/office/powerpoint/2010/main" val="3621034789"/>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2"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228836482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5033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and-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189103"/>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Engagement Overview - PMM copy 3">
    <p:spTree>
      <p:nvGrpSpPr>
        <p:cNvPr id="1" name=""/>
        <p:cNvGrpSpPr/>
        <p:nvPr/>
      </p:nvGrpSpPr>
      <p:grpSpPr>
        <a:xfrm>
          <a:off x="0" y="0"/>
          <a:ext cx="0" cy="0"/>
          <a:chOff x="0" y="0"/>
          <a:chExt cx="0" cy="0"/>
        </a:xfrm>
      </p:grpSpPr>
    </p:spTree>
    <p:extLst>
      <p:ext uri="{BB962C8B-B14F-4D97-AF65-F5344CB8AC3E}">
        <p14:creationId xmlns:p14="http://schemas.microsoft.com/office/powerpoint/2010/main" val="723463796"/>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Engagement Overview - PMM copy 3">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185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itle-and-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2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Engagement Overview - PMM copy 3">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6656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85F4DF6D-477B-454F-B1B8-0348CCB675F8}"/>
              </a:ext>
            </a:extLst>
          </p:cNvPr>
          <p:cNvSpPr>
            <a:spLocks noGrp="1"/>
          </p:cNvSpPr>
          <p:nvPr>
            <p:ph type="body" sz="quarter" idx="10"/>
          </p:nvPr>
        </p:nvSpPr>
        <p:spPr>
          <a:xfrm>
            <a:off x="1011238" y="1412875"/>
            <a:ext cx="10225087" cy="4460875"/>
          </a:xfrm>
          <a:prstGeom prst="rect">
            <a:avLst/>
          </a:prstGeom>
        </p:spPr>
        <p:txBody>
          <a:bodyPr lIns="0" tIns="0" rIns="0" bIns="0"/>
          <a:lstStyle>
            <a:lvl1pPr marL="0" indent="0">
              <a:lnSpc>
                <a:spcPts val="2400"/>
              </a:lnSpc>
              <a:spcBef>
                <a:spcPts val="1800"/>
              </a:spcBef>
              <a:buNone/>
              <a:defRPr b="0" i="0">
                <a:latin typeface="Inter" panose="020B0502030000000004" pitchFamily="34" charset="0"/>
              </a:defRPr>
            </a:lvl1pPr>
            <a:lvl2pPr marL="444500" indent="0">
              <a:lnSpc>
                <a:spcPts val="2400"/>
              </a:lnSpc>
              <a:spcBef>
                <a:spcPts val="1800"/>
              </a:spcBef>
              <a:buNone/>
              <a:defRPr b="0" i="0">
                <a:latin typeface="Inter" panose="020B0502030000000004" pitchFamily="34" charset="0"/>
              </a:defRPr>
            </a:lvl2pPr>
            <a:lvl3pPr marL="889000" indent="0">
              <a:lnSpc>
                <a:spcPts val="2400"/>
              </a:lnSpc>
              <a:spcBef>
                <a:spcPts val="1800"/>
              </a:spcBef>
              <a:buNone/>
              <a:defRPr b="0" i="0">
                <a:latin typeface="Inter" panose="020B0502030000000004" pitchFamily="34" charset="0"/>
              </a:defRPr>
            </a:lvl3pPr>
            <a:lvl4pPr marL="1333500" indent="0">
              <a:lnSpc>
                <a:spcPts val="2400"/>
              </a:lnSpc>
              <a:spcBef>
                <a:spcPts val="1800"/>
              </a:spcBef>
              <a:buNone/>
              <a:defRPr b="0" i="0">
                <a:latin typeface="Inter" panose="020B0502030000000004" pitchFamily="34" charset="0"/>
              </a:defRPr>
            </a:lvl4pPr>
            <a:lvl5pPr marL="1778000" indent="0">
              <a:lnSpc>
                <a:spcPts val="2400"/>
              </a:lnSpc>
              <a:spcBef>
                <a:spcPts val="1800"/>
              </a:spcBef>
              <a:buNone/>
              <a:defRPr b="0" i="0">
                <a:latin typeface="Inter" panose="020B05020300000000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67004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title-two-lines">
    <p:spTree>
      <p:nvGrpSpPr>
        <p:cNvPr id="1" name=""/>
        <p:cNvGrpSpPr/>
        <p:nvPr/>
      </p:nvGrpSpPr>
      <p:grpSpPr>
        <a:xfrm>
          <a:off x="0" y="0"/>
          <a:ext cx="0" cy="0"/>
          <a:chOff x="0" y="0"/>
          <a:chExt cx="0" cy="0"/>
        </a:xfrm>
      </p:grpSpPr>
      <p:sp>
        <p:nvSpPr>
          <p:cNvPr id="270" name="Slide Number"/>
          <p:cNvSpPr>
            <a:spLocks noGrp="1"/>
          </p:cNvSpPr>
          <p:nvPr>
            <p:ph type="sldNum" sz="quarter" idx="2"/>
          </p:nvPr>
        </p:nvSpPr>
        <p:spPr>
          <a:prstGeom prst="rect">
            <a:avLst/>
          </a:prstGeom>
        </p:spPr>
        <p:txBody>
          <a:bodyPr/>
          <a:lstStyle/>
          <a:p>
            <a:fld id="{86CB4B4D-7CA3-9044-876B-883B54F8677D}" type="slidenum">
              <a:rPr lang="en-US" smtClean="0"/>
              <a:t>‹#›</a:t>
            </a:fld>
            <a:endParaRPr lang="en-US"/>
          </a:p>
        </p:txBody>
      </p:sp>
      <p:sp>
        <p:nvSpPr>
          <p:cNvPr id="9" name="Text Placeholder 8">
            <a:extLst>
              <a:ext uri="{FF2B5EF4-FFF2-40B4-BE49-F238E27FC236}">
                <a16:creationId xmlns:a16="http://schemas.microsoft.com/office/drawing/2014/main" id="{49243ED9-8472-7845-A455-3A6E7DD9D383}"/>
              </a:ext>
            </a:extLst>
          </p:cNvPr>
          <p:cNvSpPr>
            <a:spLocks noGrp="1"/>
          </p:cNvSpPr>
          <p:nvPr>
            <p:ph type="body" sz="quarter" idx="10" hasCustomPrompt="1"/>
          </p:nvPr>
        </p:nvSpPr>
        <p:spPr>
          <a:xfrm>
            <a:off x="2967038" y="1995630"/>
            <a:ext cx="2941638" cy="369329"/>
          </a:xfrm>
          <a:prstGeom prst="rect">
            <a:avLst/>
          </a:prstGeom>
        </p:spPr>
        <p:txBody>
          <a:bodyPr/>
          <a:lstStyle>
            <a:lvl1pPr marL="0" indent="0">
              <a:lnSpc>
                <a:spcPct val="100000"/>
              </a:lnSpc>
              <a:buNone/>
              <a:defRPr sz="1800">
                <a:latin typeface="Sequel Sans Book Head" panose="020B0503050000020004" pitchFamily="34" charset="77"/>
              </a:defRPr>
            </a:lvl1pPr>
          </a:lstStyle>
          <a:p>
            <a:pPr lvl="0"/>
            <a:r>
              <a:rPr lang="en-US" dirty="0"/>
              <a:t>Client Placeholder</a:t>
            </a:r>
          </a:p>
        </p:txBody>
      </p:sp>
      <p:sp>
        <p:nvSpPr>
          <p:cNvPr id="13" name="Text Placeholder 12">
            <a:extLst>
              <a:ext uri="{FF2B5EF4-FFF2-40B4-BE49-F238E27FC236}">
                <a16:creationId xmlns:a16="http://schemas.microsoft.com/office/drawing/2014/main" id="{5B2ECE0B-167A-214A-89D7-8C7CC47E307D}"/>
              </a:ext>
            </a:extLst>
          </p:cNvPr>
          <p:cNvSpPr>
            <a:spLocks noGrp="1"/>
          </p:cNvSpPr>
          <p:nvPr>
            <p:ph type="body" sz="quarter" idx="11" hasCustomPrompt="1"/>
          </p:nvPr>
        </p:nvSpPr>
        <p:spPr>
          <a:xfrm>
            <a:off x="2967038" y="2364959"/>
            <a:ext cx="7742526" cy="1749841"/>
          </a:xfrm>
          <a:prstGeom prst="rect">
            <a:avLst/>
          </a:prstGeom>
        </p:spPr>
        <p:txBody>
          <a:bodyPr/>
          <a:lstStyle>
            <a:lvl1pPr marL="0" indent="0">
              <a:lnSpc>
                <a:spcPct val="100000"/>
              </a:lnSpc>
              <a:buNone/>
              <a:defRPr kumimoji="0" lang="en-US" sz="5400" b="0" i="0" u="none" strike="noStrike" cap="none" spc="0" normalizeH="0" baseline="0" dirty="0" smtClean="0">
                <a:ln>
                  <a:noFill/>
                </a:ln>
                <a:solidFill>
                  <a:srgbClr val="000000"/>
                </a:solidFill>
                <a:effectLst/>
                <a:uFillTx/>
                <a:latin typeface="Sequel Sans Black Body" panose="020B0503050000020004" pitchFamily="34" charset="77"/>
                <a:ea typeface="+mn-ea"/>
                <a:cs typeface="+mn-cs"/>
                <a:sym typeface="Azo Sans"/>
              </a:defRPr>
            </a:lvl1pPr>
          </a:lstStyle>
          <a:p>
            <a:pPr lvl="0"/>
            <a:r>
              <a:rPr lang="en-US" dirty="0"/>
              <a:t>Insert Longer Title Here</a:t>
            </a:r>
          </a:p>
        </p:txBody>
      </p:sp>
      <p:sp>
        <p:nvSpPr>
          <p:cNvPr id="18" name="Content Placeholder 17">
            <a:extLst>
              <a:ext uri="{FF2B5EF4-FFF2-40B4-BE49-F238E27FC236}">
                <a16:creationId xmlns:a16="http://schemas.microsoft.com/office/drawing/2014/main" id="{1CE9F33F-B7BB-C64D-88A2-A3B2C612126D}"/>
              </a:ext>
            </a:extLst>
          </p:cNvPr>
          <p:cNvSpPr>
            <a:spLocks noGrp="1"/>
          </p:cNvSpPr>
          <p:nvPr>
            <p:ph sz="quarter" idx="12" hasCustomPrompt="1"/>
          </p:nvPr>
        </p:nvSpPr>
        <p:spPr>
          <a:xfrm>
            <a:off x="3024481" y="4233447"/>
            <a:ext cx="447669" cy="323164"/>
          </a:xfrm>
          <a:prstGeom prst="rect">
            <a:avLst/>
          </a:prstGeom>
        </p:spPr>
        <p:txBody>
          <a:bodyPr/>
          <a:lstStyle>
            <a:lvl1pPr marL="0" indent="0">
              <a:lnSpc>
                <a:spcPct val="100000"/>
              </a:lnSpc>
              <a:buNone/>
              <a:defRPr kumimoji="0" lang="en-US" sz="1500" b="1" i="0" u="none" strike="noStrike" cap="none" spc="0" normalizeH="0" baseline="0" dirty="0">
                <a:ln>
                  <a:noFill/>
                </a:ln>
                <a:solidFill>
                  <a:srgbClr val="3548DF"/>
                </a:solidFill>
                <a:effectLst/>
                <a:uFillTx/>
                <a:latin typeface="Ayuthaya" pitchFamily="2" charset="-34"/>
                <a:ea typeface="Ayuthaya" pitchFamily="2" charset="-34"/>
                <a:cs typeface="Ayuthaya" pitchFamily="2" charset="-34"/>
                <a:sym typeface="Azo Sans"/>
              </a:defRPr>
            </a:lvl1pPr>
          </a:lstStyle>
          <a:p>
            <a:pPr lvl="0"/>
            <a:r>
              <a:rPr lang="en-US" dirty="0"/>
              <a:t>00</a:t>
            </a:r>
          </a:p>
        </p:txBody>
      </p:sp>
      <p:sp>
        <p:nvSpPr>
          <p:cNvPr id="20" name="Content Placeholder 17">
            <a:extLst>
              <a:ext uri="{FF2B5EF4-FFF2-40B4-BE49-F238E27FC236}">
                <a16:creationId xmlns:a16="http://schemas.microsoft.com/office/drawing/2014/main" id="{6E2024EF-C3C5-2D4C-9501-1B36B0ABBFD1}"/>
              </a:ext>
            </a:extLst>
          </p:cNvPr>
          <p:cNvSpPr>
            <a:spLocks noGrp="1"/>
          </p:cNvSpPr>
          <p:nvPr>
            <p:ph sz="quarter" idx="13" hasCustomPrompt="1"/>
          </p:nvPr>
        </p:nvSpPr>
        <p:spPr>
          <a:xfrm>
            <a:off x="3567919" y="4233447"/>
            <a:ext cx="447669" cy="323164"/>
          </a:xfrm>
          <a:prstGeom prst="rect">
            <a:avLst/>
          </a:prstGeom>
        </p:spPr>
        <p:txBody>
          <a:bodyPr/>
          <a:lstStyle>
            <a:lvl1pPr marL="0" indent="0">
              <a:lnSpc>
                <a:spcPct val="100000"/>
              </a:lnSpc>
              <a:buNone/>
              <a:defRPr kumimoji="0" lang="en-US" sz="1500" b="1" i="0" u="none" strike="noStrike" cap="none" spc="0" normalizeH="0" baseline="0" dirty="0">
                <a:ln>
                  <a:noFill/>
                </a:ln>
                <a:solidFill>
                  <a:srgbClr val="3548DF"/>
                </a:solidFill>
                <a:effectLst/>
                <a:uFillTx/>
                <a:latin typeface="Ayuthaya" pitchFamily="2" charset="-34"/>
                <a:ea typeface="Ayuthaya" pitchFamily="2" charset="-34"/>
                <a:cs typeface="Ayuthaya" pitchFamily="2" charset="-34"/>
                <a:sym typeface="Azo Sans"/>
              </a:defRPr>
            </a:lvl1pPr>
          </a:lstStyle>
          <a:p>
            <a:pPr lvl="0"/>
            <a:r>
              <a:rPr lang="en-US" dirty="0"/>
              <a:t>00</a:t>
            </a:r>
          </a:p>
        </p:txBody>
      </p:sp>
      <p:sp>
        <p:nvSpPr>
          <p:cNvPr id="21" name="Content Placeholder 17">
            <a:extLst>
              <a:ext uri="{FF2B5EF4-FFF2-40B4-BE49-F238E27FC236}">
                <a16:creationId xmlns:a16="http://schemas.microsoft.com/office/drawing/2014/main" id="{3AF1A71C-0FC9-D844-8A52-E38A9CB1D2F5}"/>
              </a:ext>
            </a:extLst>
          </p:cNvPr>
          <p:cNvSpPr>
            <a:spLocks noGrp="1"/>
          </p:cNvSpPr>
          <p:nvPr>
            <p:ph sz="quarter" idx="14" hasCustomPrompt="1"/>
          </p:nvPr>
        </p:nvSpPr>
        <p:spPr>
          <a:xfrm>
            <a:off x="4111357" y="4233447"/>
            <a:ext cx="447669" cy="323164"/>
          </a:xfrm>
          <a:prstGeom prst="rect">
            <a:avLst/>
          </a:prstGeom>
        </p:spPr>
        <p:txBody>
          <a:bodyPr/>
          <a:lstStyle>
            <a:lvl1pPr marL="0" indent="0">
              <a:lnSpc>
                <a:spcPct val="100000"/>
              </a:lnSpc>
              <a:buNone/>
              <a:defRPr kumimoji="0" lang="en-US" sz="1500" b="1" i="0" u="none" strike="noStrike" cap="none" spc="0" normalizeH="0" baseline="0" dirty="0">
                <a:ln>
                  <a:noFill/>
                </a:ln>
                <a:solidFill>
                  <a:srgbClr val="3548DF"/>
                </a:solidFill>
                <a:effectLst/>
                <a:uFillTx/>
                <a:latin typeface="Ayuthaya" pitchFamily="2" charset="-34"/>
                <a:ea typeface="Ayuthaya" pitchFamily="2" charset="-34"/>
                <a:cs typeface="Ayuthaya" pitchFamily="2" charset="-34"/>
                <a:sym typeface="Azo Sans"/>
              </a:defRPr>
            </a:lvl1pPr>
          </a:lstStyle>
          <a:p>
            <a:pPr lvl="0"/>
            <a:r>
              <a:rPr lang="en-US" dirty="0"/>
              <a:t>00</a:t>
            </a:r>
          </a:p>
        </p:txBody>
      </p:sp>
      <p:sp>
        <p:nvSpPr>
          <p:cNvPr id="25" name="Rectangle 24">
            <a:extLst>
              <a:ext uri="{FF2B5EF4-FFF2-40B4-BE49-F238E27FC236}">
                <a16:creationId xmlns:a16="http://schemas.microsoft.com/office/drawing/2014/main" id="{A860B393-C068-7A47-8372-C88A8B97F77A}"/>
              </a:ext>
            </a:extLst>
          </p:cNvPr>
          <p:cNvSpPr/>
          <p:nvPr userDrawn="1"/>
        </p:nvSpPr>
        <p:spPr>
          <a:xfrm>
            <a:off x="-782929" y="4676843"/>
            <a:ext cx="914400" cy="914400"/>
          </a:xfrm>
          <a:prstGeom prst="rect">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26" name="Oval 25">
            <a:extLst>
              <a:ext uri="{FF2B5EF4-FFF2-40B4-BE49-F238E27FC236}">
                <a16:creationId xmlns:a16="http://schemas.microsoft.com/office/drawing/2014/main" id="{A6A8ABCE-4909-3A42-A606-E5FB0C85D065}"/>
              </a:ext>
            </a:extLst>
          </p:cNvPr>
          <p:cNvSpPr/>
          <p:nvPr userDrawn="1"/>
        </p:nvSpPr>
        <p:spPr>
          <a:xfrm>
            <a:off x="1294388" y="-1128766"/>
            <a:ext cx="1283587" cy="1283587"/>
          </a:xfrm>
          <a:prstGeom prst="ellipse">
            <a:avLst/>
          </a:prstGeom>
          <a:solidFill>
            <a:schemeClr val="accent4"/>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27" name="Rectangle 26">
            <a:extLst>
              <a:ext uri="{FF2B5EF4-FFF2-40B4-BE49-F238E27FC236}">
                <a16:creationId xmlns:a16="http://schemas.microsoft.com/office/drawing/2014/main" id="{3883F418-CF12-F745-B846-E1C40AB74E10}"/>
              </a:ext>
            </a:extLst>
          </p:cNvPr>
          <p:cNvSpPr/>
          <p:nvPr userDrawn="1"/>
        </p:nvSpPr>
        <p:spPr>
          <a:xfrm>
            <a:off x="11219105" y="-82456"/>
            <a:ext cx="1509971" cy="264869"/>
          </a:xfrm>
          <a:prstGeom prst="rect">
            <a:avLst/>
          </a:prstGeom>
          <a:solidFill>
            <a:schemeClr val="tx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28" name="Picture 27">
            <a:extLst>
              <a:ext uri="{FF2B5EF4-FFF2-40B4-BE49-F238E27FC236}">
                <a16:creationId xmlns:a16="http://schemas.microsoft.com/office/drawing/2014/main" id="{20011B6B-6A1D-814D-8AE7-0969DA0E00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78925" y="6265453"/>
            <a:ext cx="2376979" cy="267076"/>
          </a:xfrm>
          <a:prstGeom prst="rect">
            <a:avLst/>
          </a:prstGeom>
        </p:spPr>
      </p:pic>
    </p:spTree>
    <p:extLst>
      <p:ext uri="{BB962C8B-B14F-4D97-AF65-F5344CB8AC3E}">
        <p14:creationId xmlns:p14="http://schemas.microsoft.com/office/powerpoint/2010/main" val="4128595518"/>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EBD0BF8-ADCF-3446-B58B-EE4F9D4E6594}"/>
              </a:ext>
            </a:extLst>
          </p:cNvPr>
          <p:cNvPicPr>
            <a:picLocks noChangeAspect="1"/>
          </p:cNvPicPr>
          <p:nvPr userDrawn="1"/>
        </p:nvPicPr>
        <p:blipFill>
          <a:blip r:embed="rId18"/>
          <a:stretch>
            <a:fillRect/>
          </a:stretch>
        </p:blipFill>
        <p:spPr>
          <a:xfrm>
            <a:off x="11370027" y="6312280"/>
            <a:ext cx="559885" cy="339086"/>
          </a:xfrm>
          <a:prstGeom prst="rect">
            <a:avLst/>
          </a:prstGeom>
        </p:spPr>
      </p:pic>
    </p:spTree>
    <p:extLst>
      <p:ext uri="{BB962C8B-B14F-4D97-AF65-F5344CB8AC3E}">
        <p14:creationId xmlns:p14="http://schemas.microsoft.com/office/powerpoint/2010/main" val="1538375050"/>
      </p:ext>
    </p:extLst>
  </p:cSld>
  <p:clrMap bg1="lt1" tx1="dk1" bg2="lt2" tx2="dk2" accent1="accent1" accent2="accent2" accent3="accent3" accent4="accent4" accent5="accent5" accent6="accent6" hlink="hlink" folHlink="folHlink"/>
  <p:sldLayoutIdLst>
    <p:sldLayoutId id="2147483806" r:id="rId1"/>
    <p:sldLayoutId id="2147483812" r:id="rId2"/>
    <p:sldLayoutId id="2147483817" r:id="rId3"/>
    <p:sldLayoutId id="2147483818" r:id="rId4"/>
    <p:sldLayoutId id="2147483852" r:id="rId5"/>
    <p:sldLayoutId id="2147483885" r:id="rId6"/>
    <p:sldLayoutId id="2147483886" r:id="rId7"/>
    <p:sldLayoutId id="2147483887" r:id="rId8"/>
    <p:sldLayoutId id="2147483891" r:id="rId9"/>
    <p:sldLayoutId id="2147483892" r:id="rId10"/>
    <p:sldLayoutId id="2147483893" r:id="rId11"/>
    <p:sldLayoutId id="2147483894" r:id="rId12"/>
    <p:sldLayoutId id="2147483895" r:id="rId13"/>
    <p:sldLayoutId id="2147483896" r:id="rId14"/>
    <p:sldLayoutId id="2147483897" r:id="rId15"/>
    <p:sldLayoutId id="2147483898"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sv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tiff"/><Relationship Id="rId3" Type="http://schemas.openxmlformats.org/officeDocument/2006/relationships/image" Target="../media/image2.emf"/><Relationship Id="rId7" Type="http://schemas.openxmlformats.org/officeDocument/2006/relationships/image" Target="../media/image9.png"/><Relationship Id="rId12" Type="http://schemas.openxmlformats.org/officeDocument/2006/relationships/image" Target="../media/image14.tiff"/><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8.png"/><Relationship Id="rId11" Type="http://schemas.openxmlformats.org/officeDocument/2006/relationships/image" Target="../media/image13.tiff"/><Relationship Id="rId5" Type="http://schemas.openxmlformats.org/officeDocument/2006/relationships/image" Target="../media/image7.png"/><Relationship Id="rId10" Type="http://schemas.openxmlformats.org/officeDocument/2006/relationships/image" Target="../media/image12.tiff"/><Relationship Id="rId4" Type="http://schemas.openxmlformats.org/officeDocument/2006/relationships/image" Target="../media/image6.tiff"/><Relationship Id="rId9" Type="http://schemas.openxmlformats.org/officeDocument/2006/relationships/image" Target="../media/image11.tiff"/><Relationship Id="rId14" Type="http://schemas.openxmlformats.org/officeDocument/2006/relationships/image" Target="../media/image1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openviewpartners.com/product-led-growth/#.Xlgl_BNKg6U"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tif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731C90-7C85-504E-A468-01757D6DCAD1}"/>
              </a:ext>
            </a:extLst>
          </p:cNvPr>
          <p:cNvSpPr txBox="1"/>
          <p:nvPr/>
        </p:nvSpPr>
        <p:spPr>
          <a:xfrm>
            <a:off x="3112335" y="2951121"/>
            <a:ext cx="8651340" cy="792205"/>
          </a:xfrm>
          <a:prstGeom prst="rect">
            <a:avLst/>
          </a:prstGeom>
          <a:noFill/>
        </p:spPr>
        <p:txBody>
          <a:bodyPr wrap="square" rtlCol="0">
            <a:spAutoFit/>
          </a:bodyPr>
          <a:lstStyle/>
          <a:p>
            <a:pPr>
              <a:lnSpc>
                <a:spcPct val="125000"/>
              </a:lnSpc>
            </a:pPr>
            <a:r>
              <a:rPr lang="en-US" sz="4000" dirty="0">
                <a:latin typeface="Inter" panose="020B0502030000000004" pitchFamily="34" charset="0"/>
                <a:ea typeface="Inter" panose="020B0502030000000004" pitchFamily="34" charset="0"/>
              </a:rPr>
              <a:t>Product-Led Growth</a:t>
            </a:r>
          </a:p>
        </p:txBody>
      </p:sp>
      <p:sp>
        <p:nvSpPr>
          <p:cNvPr id="6" name="Rectangle 5">
            <a:extLst>
              <a:ext uri="{FF2B5EF4-FFF2-40B4-BE49-F238E27FC236}">
                <a16:creationId xmlns:a16="http://schemas.microsoft.com/office/drawing/2014/main" id="{A179EF2D-329C-7C4E-91D5-4188C0ADA67C}"/>
              </a:ext>
            </a:extLst>
          </p:cNvPr>
          <p:cNvSpPr/>
          <p:nvPr/>
        </p:nvSpPr>
        <p:spPr>
          <a:xfrm>
            <a:off x="-86061" y="-107576"/>
            <a:ext cx="1441525" cy="70570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Inter" panose="020B0502030000000004" pitchFamily="34" charset="0"/>
            </a:endParaRPr>
          </a:p>
        </p:txBody>
      </p:sp>
      <p:pic>
        <p:nvPicPr>
          <p:cNvPr id="8" name="Picture 7">
            <a:extLst>
              <a:ext uri="{FF2B5EF4-FFF2-40B4-BE49-F238E27FC236}">
                <a16:creationId xmlns:a16="http://schemas.microsoft.com/office/drawing/2014/main" id="{756F098A-E66C-6747-B05F-9076A0555855}"/>
              </a:ext>
            </a:extLst>
          </p:cNvPr>
          <p:cNvPicPr>
            <a:picLocks noChangeAspect="1"/>
          </p:cNvPicPr>
          <p:nvPr/>
        </p:nvPicPr>
        <p:blipFill>
          <a:blip r:embed="rId3"/>
          <a:stretch>
            <a:fillRect/>
          </a:stretch>
        </p:blipFill>
        <p:spPr>
          <a:xfrm>
            <a:off x="385239" y="3259457"/>
            <a:ext cx="559885" cy="339086"/>
          </a:xfrm>
          <a:prstGeom prst="rect">
            <a:avLst/>
          </a:prstGeom>
        </p:spPr>
      </p:pic>
      <p:sp>
        <p:nvSpPr>
          <p:cNvPr id="2" name="Rectangle 1">
            <a:extLst>
              <a:ext uri="{FF2B5EF4-FFF2-40B4-BE49-F238E27FC236}">
                <a16:creationId xmlns:a16="http://schemas.microsoft.com/office/drawing/2014/main" id="{DA8FC989-8D5E-3742-882A-2D63B3C80136}"/>
              </a:ext>
            </a:extLst>
          </p:cNvPr>
          <p:cNvSpPr/>
          <p:nvPr/>
        </p:nvSpPr>
        <p:spPr>
          <a:xfrm>
            <a:off x="10716126" y="6128084"/>
            <a:ext cx="1475874" cy="82135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18564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0053AC-D6B5-114E-88E6-6259824248F4}"/>
              </a:ext>
            </a:extLst>
          </p:cNvPr>
          <p:cNvSpPr/>
          <p:nvPr/>
        </p:nvSpPr>
        <p:spPr>
          <a:xfrm>
            <a:off x="-69668" y="-84908"/>
            <a:ext cx="12331337" cy="7027817"/>
          </a:xfrm>
          <a:prstGeom prst="rect">
            <a:avLst/>
          </a:prstGeom>
          <a:solidFill>
            <a:schemeClr val="tx1"/>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2" name="Rectangle 1">
            <a:extLst>
              <a:ext uri="{FF2B5EF4-FFF2-40B4-BE49-F238E27FC236}">
                <a16:creationId xmlns:a16="http://schemas.microsoft.com/office/drawing/2014/main" id="{18691333-782F-C84E-A9F1-560E88DA66FC}"/>
              </a:ext>
            </a:extLst>
          </p:cNvPr>
          <p:cNvSpPr/>
          <p:nvPr/>
        </p:nvSpPr>
        <p:spPr>
          <a:xfrm>
            <a:off x="1365569" y="1997839"/>
            <a:ext cx="8207819" cy="2616101"/>
          </a:xfrm>
          <a:prstGeom prst="rect">
            <a:avLst/>
          </a:prstGeom>
        </p:spPr>
        <p:txBody>
          <a:bodyPr wrap="square">
            <a:spAutoFit/>
          </a:bodyPr>
          <a:lstStyle/>
          <a:p>
            <a:pPr>
              <a:lnSpc>
                <a:spcPts val="3560"/>
              </a:lnSpc>
            </a:pPr>
            <a:r>
              <a:rPr lang="en-US" sz="2400" dirty="0">
                <a:solidFill>
                  <a:schemeClr val="bg1"/>
                </a:solidFill>
                <a:latin typeface="Inter" panose="020B0502030000000004" pitchFamily="34" charset="0"/>
                <a:ea typeface="Inter" panose="020B0502030000000004" pitchFamily="34" charset="0"/>
              </a:rPr>
              <a:t>Acquisition, conversion and expansion used to happen via marketing and sales teams.</a:t>
            </a:r>
          </a:p>
          <a:p>
            <a:endParaRPr lang="en-US" sz="3200" dirty="0">
              <a:latin typeface="Inter" panose="020B0502030000000004" pitchFamily="34" charset="0"/>
              <a:ea typeface="Inter" panose="020B0502030000000004" pitchFamily="34" charset="0"/>
            </a:endParaRPr>
          </a:p>
          <a:p>
            <a:r>
              <a:rPr lang="en-US" sz="2400" dirty="0">
                <a:solidFill>
                  <a:srgbClr val="715CDA"/>
                </a:solidFill>
                <a:latin typeface="Inter" panose="020B0502030000000004" pitchFamily="34" charset="0"/>
                <a:ea typeface="Inter" panose="020B0502030000000004" pitchFamily="34" charset="0"/>
              </a:rPr>
              <a:t>Today, they’re happening through the product. </a:t>
            </a:r>
          </a:p>
          <a:p>
            <a:endParaRPr lang="en-US" sz="2400" dirty="0">
              <a:solidFill>
                <a:srgbClr val="715CDA"/>
              </a:solidFill>
              <a:latin typeface="Inter" panose="020B0502030000000004" pitchFamily="34" charset="0"/>
              <a:ea typeface="Inter" panose="020B0502030000000004" pitchFamily="34" charset="0"/>
            </a:endParaRPr>
          </a:p>
          <a:p>
            <a:r>
              <a:rPr lang="en-US" sz="2400" dirty="0">
                <a:solidFill>
                  <a:schemeClr val="bg1"/>
                </a:solidFill>
                <a:latin typeface="Inter" panose="020B0502030000000004" pitchFamily="34" charset="0"/>
                <a:ea typeface="Inter" panose="020B0502030000000004" pitchFamily="34" charset="0"/>
              </a:rPr>
              <a:t> How did we get here?</a:t>
            </a:r>
            <a:endParaRPr lang="en-US" sz="2400" dirty="0">
              <a:solidFill>
                <a:srgbClr val="715CDA"/>
              </a:solidFill>
              <a:latin typeface="Inter" panose="020B0502030000000004" pitchFamily="34" charset="0"/>
              <a:ea typeface="Inter" panose="020B0502030000000004" pitchFamily="34" charset="0"/>
            </a:endParaRPr>
          </a:p>
        </p:txBody>
      </p:sp>
    </p:spTree>
    <p:extLst>
      <p:ext uri="{BB962C8B-B14F-4D97-AF65-F5344CB8AC3E}">
        <p14:creationId xmlns:p14="http://schemas.microsoft.com/office/powerpoint/2010/main" val="6817613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E5CA76-6A22-0748-B611-D4DCC3678BE1}"/>
              </a:ext>
            </a:extLst>
          </p:cNvPr>
          <p:cNvSpPr/>
          <p:nvPr/>
        </p:nvSpPr>
        <p:spPr>
          <a:xfrm>
            <a:off x="2328997" y="2348850"/>
            <a:ext cx="8211989" cy="1754135"/>
          </a:xfrm>
          <a:prstGeom prst="rect">
            <a:avLst/>
          </a:prstGeom>
        </p:spPr>
        <p:txBody>
          <a:bodyPr wrap="square" lIns="0" tIns="0" rIns="0" bIns="0">
            <a:spAutoFit/>
          </a:bodyPr>
          <a:lstStyle/>
          <a:p>
            <a:pPr>
              <a:lnSpc>
                <a:spcPct val="200000"/>
              </a:lnSpc>
            </a:pPr>
            <a:r>
              <a:rPr lang="en-US" sz="2000" dirty="0">
                <a:latin typeface="Inter" panose="020B0502030000000004" pitchFamily="34" charset="0"/>
                <a:ea typeface="Inter" panose="020B0502030000000004" pitchFamily="34" charset="0"/>
              </a:rPr>
              <a:t>Software was the realm of IT</a:t>
            </a:r>
          </a:p>
          <a:p>
            <a:pPr>
              <a:lnSpc>
                <a:spcPct val="200000"/>
              </a:lnSpc>
            </a:pPr>
            <a:r>
              <a:rPr lang="en-US" sz="2000" dirty="0">
                <a:latin typeface="Inter" panose="020B0502030000000004" pitchFamily="34" charset="0"/>
                <a:ea typeface="Inter" panose="020B0502030000000004" pitchFamily="34" charset="0"/>
              </a:rPr>
              <a:t>Delivery meant on-premise software</a:t>
            </a:r>
          </a:p>
          <a:p>
            <a:pPr>
              <a:lnSpc>
                <a:spcPct val="200000"/>
              </a:lnSpc>
            </a:pPr>
            <a:r>
              <a:rPr lang="en-US" sz="2000" dirty="0">
                <a:latin typeface="Inter" panose="020B0502030000000004" pitchFamily="34" charset="0"/>
                <a:ea typeface="Inter" panose="020B0502030000000004" pitchFamily="34" charset="0"/>
              </a:rPr>
              <a:t>Big money to build, implement, train, maintain</a:t>
            </a:r>
          </a:p>
        </p:txBody>
      </p:sp>
      <p:sp>
        <p:nvSpPr>
          <p:cNvPr id="5" name="Rectangle 4">
            <a:extLst>
              <a:ext uri="{FF2B5EF4-FFF2-40B4-BE49-F238E27FC236}">
                <a16:creationId xmlns:a16="http://schemas.microsoft.com/office/drawing/2014/main" id="{74C91B4F-A5A3-C247-872E-D79EC0C38AA8}"/>
              </a:ext>
            </a:extLst>
          </p:cNvPr>
          <p:cNvSpPr/>
          <p:nvPr/>
        </p:nvSpPr>
        <p:spPr>
          <a:xfrm>
            <a:off x="1844400" y="1307069"/>
            <a:ext cx="7959228" cy="830997"/>
          </a:xfrm>
          <a:prstGeom prst="rect">
            <a:avLst/>
          </a:prstGeom>
        </p:spPr>
        <p:txBody>
          <a:bodyPr wrap="square" lIns="0" tIns="0" rIns="0" bIns="0">
            <a:spAutoFit/>
          </a:bodyPr>
          <a:lstStyle/>
          <a:p>
            <a:r>
              <a:rPr lang="en-US" sz="5400" dirty="0">
                <a:latin typeface="Inter" panose="020B0502030000000004" pitchFamily="34" charset="0"/>
                <a:ea typeface="Inter" panose="020B0502030000000004" pitchFamily="34" charset="0"/>
              </a:rPr>
              <a:t>The Old Days</a:t>
            </a:r>
          </a:p>
        </p:txBody>
      </p:sp>
      <p:sp>
        <p:nvSpPr>
          <p:cNvPr id="8" name="Rounded Rectangle 7">
            <a:extLst>
              <a:ext uri="{FF2B5EF4-FFF2-40B4-BE49-F238E27FC236}">
                <a16:creationId xmlns:a16="http://schemas.microsoft.com/office/drawing/2014/main" id="{407E5DF4-E2C2-1749-A981-36A36A11BF6C}"/>
              </a:ext>
            </a:extLst>
          </p:cNvPr>
          <p:cNvSpPr/>
          <p:nvPr/>
        </p:nvSpPr>
        <p:spPr>
          <a:xfrm>
            <a:off x="1969091" y="2602207"/>
            <a:ext cx="243270" cy="243270"/>
          </a:xfrm>
          <a:prstGeom prst="roundRect">
            <a:avLst/>
          </a:prstGeom>
          <a:solidFill>
            <a:srgbClr val="FF603C">
              <a:alpha val="31000"/>
            </a:srgbClr>
          </a:solidFill>
          <a:ln w="635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10" name="Rounded Rectangle 9">
            <a:extLst>
              <a:ext uri="{FF2B5EF4-FFF2-40B4-BE49-F238E27FC236}">
                <a16:creationId xmlns:a16="http://schemas.microsoft.com/office/drawing/2014/main" id="{325DD89D-7E27-E248-8183-5EF1428EB00E}"/>
              </a:ext>
            </a:extLst>
          </p:cNvPr>
          <p:cNvSpPr/>
          <p:nvPr/>
        </p:nvSpPr>
        <p:spPr>
          <a:xfrm>
            <a:off x="1969091" y="3203982"/>
            <a:ext cx="243270" cy="243270"/>
          </a:xfrm>
          <a:prstGeom prst="roundRect">
            <a:avLst/>
          </a:prstGeom>
          <a:solidFill>
            <a:srgbClr val="FF603C">
              <a:alpha val="31000"/>
            </a:srgbClr>
          </a:solidFill>
          <a:ln w="635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11" name="Rounded Rectangle 10">
            <a:extLst>
              <a:ext uri="{FF2B5EF4-FFF2-40B4-BE49-F238E27FC236}">
                <a16:creationId xmlns:a16="http://schemas.microsoft.com/office/drawing/2014/main" id="{6EBC2620-C061-7548-BE0D-0219579D6EBC}"/>
              </a:ext>
            </a:extLst>
          </p:cNvPr>
          <p:cNvSpPr/>
          <p:nvPr/>
        </p:nvSpPr>
        <p:spPr>
          <a:xfrm>
            <a:off x="1969091" y="3829979"/>
            <a:ext cx="243270" cy="243270"/>
          </a:xfrm>
          <a:prstGeom prst="roundRect">
            <a:avLst/>
          </a:prstGeom>
          <a:solidFill>
            <a:srgbClr val="FF603C">
              <a:alpha val="31000"/>
            </a:srgbClr>
          </a:solidFill>
          <a:ln w="635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12" name="Oval 11">
            <a:extLst>
              <a:ext uri="{FF2B5EF4-FFF2-40B4-BE49-F238E27FC236}">
                <a16:creationId xmlns:a16="http://schemas.microsoft.com/office/drawing/2014/main" id="{B989CAF8-1490-0D46-A6CA-257A85C245DE}"/>
              </a:ext>
            </a:extLst>
          </p:cNvPr>
          <p:cNvSpPr/>
          <p:nvPr/>
        </p:nvSpPr>
        <p:spPr>
          <a:xfrm>
            <a:off x="2015775" y="2648891"/>
            <a:ext cx="149902" cy="149902"/>
          </a:xfrm>
          <a:prstGeom prst="ellipse">
            <a:avLst/>
          </a:prstGeom>
          <a:solidFill>
            <a:srgbClr val="FF6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EFAE61A-B3B3-204A-A150-9BE690A966C2}"/>
              </a:ext>
            </a:extLst>
          </p:cNvPr>
          <p:cNvSpPr/>
          <p:nvPr/>
        </p:nvSpPr>
        <p:spPr>
          <a:xfrm>
            <a:off x="2015775" y="3250666"/>
            <a:ext cx="149902" cy="149902"/>
          </a:xfrm>
          <a:prstGeom prst="ellipse">
            <a:avLst/>
          </a:prstGeom>
          <a:solidFill>
            <a:srgbClr val="FF6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2380A82-A587-124A-A21B-6EF3B2ADA248}"/>
              </a:ext>
            </a:extLst>
          </p:cNvPr>
          <p:cNvSpPr/>
          <p:nvPr/>
        </p:nvSpPr>
        <p:spPr>
          <a:xfrm>
            <a:off x="2015775" y="3876663"/>
            <a:ext cx="149902" cy="149902"/>
          </a:xfrm>
          <a:prstGeom prst="ellipse">
            <a:avLst/>
          </a:prstGeom>
          <a:solidFill>
            <a:srgbClr val="FF6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02001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iangle 1">
            <a:extLst>
              <a:ext uri="{FF2B5EF4-FFF2-40B4-BE49-F238E27FC236}">
                <a16:creationId xmlns:a16="http://schemas.microsoft.com/office/drawing/2014/main" id="{EB8C2E47-1526-D343-B2EC-31EE1C41C631}"/>
              </a:ext>
            </a:extLst>
          </p:cNvPr>
          <p:cNvSpPr/>
          <p:nvPr/>
        </p:nvSpPr>
        <p:spPr>
          <a:xfrm>
            <a:off x="1802975" y="2338235"/>
            <a:ext cx="3980330" cy="324074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19707AC-546C-C445-9EB9-D87E7DB2DA45}"/>
              </a:ext>
            </a:extLst>
          </p:cNvPr>
          <p:cNvSpPr/>
          <p:nvPr/>
        </p:nvSpPr>
        <p:spPr>
          <a:xfrm>
            <a:off x="1110452" y="4156329"/>
            <a:ext cx="5056094" cy="1861260"/>
          </a:xfrm>
          <a:prstGeom prst="rect">
            <a:avLst/>
          </a:prstGeom>
          <a:solidFill>
            <a:srgbClr val="FFFFFF">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71E3ED4-1FDC-9C48-B7F3-9F3E4A7E93B5}"/>
              </a:ext>
            </a:extLst>
          </p:cNvPr>
          <p:cNvSpPr/>
          <p:nvPr/>
        </p:nvSpPr>
        <p:spPr>
          <a:xfrm>
            <a:off x="1110452" y="4909352"/>
            <a:ext cx="5210735" cy="892620"/>
          </a:xfrm>
          <a:prstGeom prst="rect">
            <a:avLst/>
          </a:prstGeom>
          <a:solidFill>
            <a:srgbClr val="FFFFFF">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BFD0C8B-3F4F-9F4F-BE6D-ED81DF6AAA6A}"/>
              </a:ext>
            </a:extLst>
          </p:cNvPr>
          <p:cNvSpPr txBox="1"/>
          <p:nvPr/>
        </p:nvSpPr>
        <p:spPr>
          <a:xfrm>
            <a:off x="3309169" y="3436300"/>
            <a:ext cx="2237815" cy="369332"/>
          </a:xfrm>
          <a:prstGeom prst="rect">
            <a:avLst/>
          </a:prstGeom>
          <a:noFill/>
        </p:spPr>
        <p:txBody>
          <a:bodyPr wrap="square" rtlCol="0">
            <a:spAutoFit/>
          </a:bodyPr>
          <a:lstStyle/>
          <a:p>
            <a:r>
              <a:rPr lang="en-US" dirty="0">
                <a:solidFill>
                  <a:schemeClr val="bg1"/>
                </a:solidFill>
                <a:latin typeface="Inter" panose="020B0502030000000004" pitchFamily="34" charset="0"/>
                <a:ea typeface="Inter" panose="020B0502030000000004" pitchFamily="34" charset="0"/>
                <a:cs typeface="Inter" panose="020B0502030000000004" pitchFamily="34" charset="0"/>
              </a:rPr>
              <a:t>C-Suite</a:t>
            </a:r>
          </a:p>
        </p:txBody>
      </p:sp>
      <p:sp>
        <p:nvSpPr>
          <p:cNvPr id="9" name="TextBox 8">
            <a:extLst>
              <a:ext uri="{FF2B5EF4-FFF2-40B4-BE49-F238E27FC236}">
                <a16:creationId xmlns:a16="http://schemas.microsoft.com/office/drawing/2014/main" id="{76815BEF-C86F-CC4C-848A-D3159D2B0070}"/>
              </a:ext>
            </a:extLst>
          </p:cNvPr>
          <p:cNvSpPr txBox="1"/>
          <p:nvPr/>
        </p:nvSpPr>
        <p:spPr>
          <a:xfrm>
            <a:off x="2935408" y="4353574"/>
            <a:ext cx="2237815" cy="369332"/>
          </a:xfrm>
          <a:prstGeom prst="rect">
            <a:avLst/>
          </a:prstGeom>
          <a:noFill/>
        </p:spPr>
        <p:txBody>
          <a:bodyPr wrap="square" rtlCol="0">
            <a:spAutoFit/>
          </a:bodyPr>
          <a:lstStyle/>
          <a:p>
            <a:r>
              <a:rPr lang="en-US" dirty="0">
                <a:solidFill>
                  <a:schemeClr val="bg1"/>
                </a:solidFill>
                <a:latin typeface="Inter" panose="020B0502030000000004" pitchFamily="34" charset="0"/>
                <a:ea typeface="Inter" panose="020B0502030000000004" pitchFamily="34" charset="0"/>
                <a:cs typeface="Inter" panose="020B0502030000000004" pitchFamily="34" charset="0"/>
              </a:rPr>
              <a:t>IT Department</a:t>
            </a:r>
          </a:p>
        </p:txBody>
      </p:sp>
      <p:sp>
        <p:nvSpPr>
          <p:cNvPr id="10" name="TextBox 9">
            <a:extLst>
              <a:ext uri="{FF2B5EF4-FFF2-40B4-BE49-F238E27FC236}">
                <a16:creationId xmlns:a16="http://schemas.microsoft.com/office/drawing/2014/main" id="{D800F6A8-6979-9F44-BE6C-355E9363C753}"/>
              </a:ext>
            </a:extLst>
          </p:cNvPr>
          <p:cNvSpPr txBox="1"/>
          <p:nvPr/>
        </p:nvSpPr>
        <p:spPr>
          <a:xfrm>
            <a:off x="3070309" y="5108804"/>
            <a:ext cx="2237815" cy="369332"/>
          </a:xfrm>
          <a:prstGeom prst="rect">
            <a:avLst/>
          </a:prstGeom>
          <a:noFill/>
        </p:spPr>
        <p:txBody>
          <a:bodyPr wrap="square" rtlCol="0">
            <a:spAutoFit/>
          </a:bodyPr>
          <a:lstStyle/>
          <a:p>
            <a:r>
              <a:rPr lang="en-US" dirty="0">
                <a:solidFill>
                  <a:schemeClr val="bg1">
                    <a:lumMod val="75000"/>
                  </a:schemeClr>
                </a:solidFill>
                <a:latin typeface="Inter" panose="020B0502030000000004" pitchFamily="34" charset="0"/>
                <a:ea typeface="Inter" panose="020B0502030000000004" pitchFamily="34" charset="0"/>
                <a:cs typeface="Inter" panose="020B0502030000000004" pitchFamily="34" charset="0"/>
              </a:rPr>
              <a:t>End Users</a:t>
            </a:r>
          </a:p>
        </p:txBody>
      </p:sp>
      <p:cxnSp>
        <p:nvCxnSpPr>
          <p:cNvPr id="5" name="Straight Arrow Connector 4">
            <a:extLst>
              <a:ext uri="{FF2B5EF4-FFF2-40B4-BE49-F238E27FC236}">
                <a16:creationId xmlns:a16="http://schemas.microsoft.com/office/drawing/2014/main" id="{281B84DA-E681-9B41-9D68-77057E74EE53}"/>
              </a:ext>
            </a:extLst>
          </p:cNvPr>
          <p:cNvCxnSpPr>
            <a:cxnSpLocks/>
          </p:cNvCxnSpPr>
          <p:nvPr/>
        </p:nvCxnSpPr>
        <p:spPr>
          <a:xfrm>
            <a:off x="4132679" y="2338235"/>
            <a:ext cx="1803026" cy="3007099"/>
          </a:xfrm>
          <a:prstGeom prst="straightConnector1">
            <a:avLst/>
          </a:prstGeom>
          <a:ln w="25400">
            <a:headEnd type="none"/>
            <a:tailEnd type="triangle" w="lg" len="me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79DC0163-2F40-EA4C-B7C3-4CE55D04F9E3}"/>
              </a:ext>
            </a:extLst>
          </p:cNvPr>
          <p:cNvSpPr/>
          <p:nvPr/>
        </p:nvSpPr>
        <p:spPr>
          <a:xfrm>
            <a:off x="980017" y="635803"/>
            <a:ext cx="7959228" cy="677108"/>
          </a:xfrm>
          <a:prstGeom prst="rect">
            <a:avLst/>
          </a:prstGeom>
        </p:spPr>
        <p:txBody>
          <a:bodyPr wrap="square" lIns="0" tIns="0" rIns="0" bIns="0">
            <a:spAutoFit/>
          </a:bodyPr>
          <a:lstStyle/>
          <a:p>
            <a:r>
              <a:rPr lang="en-US" sz="4400" dirty="0">
                <a:latin typeface="Inter" panose="020B0502030000000004" pitchFamily="34" charset="0"/>
                <a:ea typeface="Inter" panose="020B0502030000000004" pitchFamily="34" charset="0"/>
              </a:rPr>
              <a:t>The Old Days</a:t>
            </a:r>
          </a:p>
        </p:txBody>
      </p:sp>
      <p:sp>
        <p:nvSpPr>
          <p:cNvPr id="3" name="Rectangle 2">
            <a:extLst>
              <a:ext uri="{FF2B5EF4-FFF2-40B4-BE49-F238E27FC236}">
                <a16:creationId xmlns:a16="http://schemas.microsoft.com/office/drawing/2014/main" id="{17A1D430-2F2F-E149-B51E-7BB24227D35F}"/>
              </a:ext>
            </a:extLst>
          </p:cNvPr>
          <p:cNvSpPr/>
          <p:nvPr/>
        </p:nvSpPr>
        <p:spPr>
          <a:xfrm>
            <a:off x="5667309" y="2468465"/>
            <a:ext cx="3244379" cy="646331"/>
          </a:xfrm>
          <a:prstGeom prst="rect">
            <a:avLst/>
          </a:prstGeom>
        </p:spPr>
        <p:txBody>
          <a:bodyPr wrap="square">
            <a:spAutoFit/>
          </a:bodyPr>
          <a:lstStyle/>
          <a:p>
            <a:pPr defTabSz="410765" hangingPunct="0"/>
            <a:r>
              <a:rPr lang="en-US" dirty="0">
                <a:latin typeface="Inter" panose="020B0502030000000004" pitchFamily="34" charset="0"/>
                <a:ea typeface="Inter" panose="020B0502030000000004" pitchFamily="34" charset="0"/>
              </a:rPr>
              <a:t>Sales team interacting with highest level at a company</a:t>
            </a:r>
          </a:p>
        </p:txBody>
      </p:sp>
      <p:sp>
        <p:nvSpPr>
          <p:cNvPr id="4" name="Rectangle 3">
            <a:extLst>
              <a:ext uri="{FF2B5EF4-FFF2-40B4-BE49-F238E27FC236}">
                <a16:creationId xmlns:a16="http://schemas.microsoft.com/office/drawing/2014/main" id="{24F7B24B-4684-B448-BFE7-3B109B206FDB}"/>
              </a:ext>
            </a:extLst>
          </p:cNvPr>
          <p:cNvSpPr/>
          <p:nvPr/>
        </p:nvSpPr>
        <p:spPr>
          <a:xfrm>
            <a:off x="5998057" y="3309117"/>
            <a:ext cx="4152595" cy="369332"/>
          </a:xfrm>
          <a:prstGeom prst="rect">
            <a:avLst/>
          </a:prstGeom>
        </p:spPr>
        <p:txBody>
          <a:bodyPr wrap="square">
            <a:spAutoFit/>
          </a:bodyPr>
          <a:lstStyle/>
          <a:p>
            <a:r>
              <a:rPr lang="en-US" dirty="0">
                <a:latin typeface="Inter" panose="020B0502030000000004" pitchFamily="34" charset="0"/>
                <a:ea typeface="Inter" panose="020B0502030000000004" pitchFamily="34" charset="0"/>
              </a:rPr>
              <a:t>Expensive, difficult implementation</a:t>
            </a:r>
          </a:p>
        </p:txBody>
      </p:sp>
      <p:sp>
        <p:nvSpPr>
          <p:cNvPr id="13" name="Rectangle 12">
            <a:extLst>
              <a:ext uri="{FF2B5EF4-FFF2-40B4-BE49-F238E27FC236}">
                <a16:creationId xmlns:a16="http://schemas.microsoft.com/office/drawing/2014/main" id="{D01E777B-AB19-3D49-931E-D8AC9A108E9C}"/>
              </a:ext>
            </a:extLst>
          </p:cNvPr>
          <p:cNvSpPr/>
          <p:nvPr/>
        </p:nvSpPr>
        <p:spPr>
          <a:xfrm>
            <a:off x="6386778" y="3872770"/>
            <a:ext cx="3874545" cy="369332"/>
          </a:xfrm>
          <a:prstGeom prst="rect">
            <a:avLst/>
          </a:prstGeom>
        </p:spPr>
        <p:txBody>
          <a:bodyPr wrap="square">
            <a:spAutoFit/>
          </a:bodyPr>
          <a:lstStyle/>
          <a:p>
            <a:r>
              <a:rPr lang="en-US" dirty="0">
                <a:latin typeface="Inter" panose="020B0502030000000004" pitchFamily="34" charset="0"/>
                <a:ea typeface="Inter" panose="020B0502030000000004" pitchFamily="34" charset="0"/>
              </a:rPr>
              <a:t>Static documentation &amp; training</a:t>
            </a:r>
          </a:p>
        </p:txBody>
      </p:sp>
      <p:sp>
        <p:nvSpPr>
          <p:cNvPr id="11" name="Rectangle 10">
            <a:extLst>
              <a:ext uri="{FF2B5EF4-FFF2-40B4-BE49-F238E27FC236}">
                <a16:creationId xmlns:a16="http://schemas.microsoft.com/office/drawing/2014/main" id="{423B13EE-6704-9C4F-93C7-9A5EF2DA5373}"/>
              </a:ext>
            </a:extLst>
          </p:cNvPr>
          <p:cNvSpPr/>
          <p:nvPr/>
        </p:nvSpPr>
        <p:spPr>
          <a:xfrm>
            <a:off x="6661323" y="4472934"/>
            <a:ext cx="3238387" cy="369332"/>
          </a:xfrm>
          <a:prstGeom prst="rect">
            <a:avLst/>
          </a:prstGeom>
        </p:spPr>
        <p:txBody>
          <a:bodyPr wrap="none">
            <a:spAutoFit/>
          </a:bodyPr>
          <a:lstStyle/>
          <a:p>
            <a:r>
              <a:rPr lang="en-US" dirty="0">
                <a:latin typeface="Inter" panose="020B0502030000000004" pitchFamily="34" charset="0"/>
                <a:ea typeface="Inter" panose="020B0502030000000004" pitchFamily="34" charset="0"/>
              </a:rPr>
              <a:t>Lengthy upgrade processes</a:t>
            </a:r>
          </a:p>
        </p:txBody>
      </p:sp>
      <p:sp>
        <p:nvSpPr>
          <p:cNvPr id="14" name="Rectangle 13">
            <a:extLst>
              <a:ext uri="{FF2B5EF4-FFF2-40B4-BE49-F238E27FC236}">
                <a16:creationId xmlns:a16="http://schemas.microsoft.com/office/drawing/2014/main" id="{88CCE361-250D-DB49-8899-4FE23FF3A346}"/>
              </a:ext>
            </a:extLst>
          </p:cNvPr>
          <p:cNvSpPr/>
          <p:nvPr/>
        </p:nvSpPr>
        <p:spPr>
          <a:xfrm>
            <a:off x="980017" y="1279024"/>
            <a:ext cx="10084223" cy="369332"/>
          </a:xfrm>
          <a:prstGeom prst="rect">
            <a:avLst/>
          </a:prstGeom>
        </p:spPr>
        <p:txBody>
          <a:bodyPr wrap="square">
            <a:spAutoFit/>
          </a:bodyPr>
          <a:lstStyle/>
          <a:p>
            <a:pPr defTabSz="410765" hangingPunct="0"/>
            <a:r>
              <a:rPr lang="en-US" i="1" dirty="0">
                <a:latin typeface="Inter" panose="020B0502030000000004" pitchFamily="34" charset="0"/>
                <a:ea typeface="Inter" panose="020B0502030000000004" pitchFamily="34" charset="0"/>
              </a:rPr>
              <a:t>Acquisition, Conversion, and Expansion all happening at the highest levels</a:t>
            </a:r>
          </a:p>
        </p:txBody>
      </p:sp>
    </p:spTree>
    <p:extLst>
      <p:ext uri="{BB962C8B-B14F-4D97-AF65-F5344CB8AC3E}">
        <p14:creationId xmlns:p14="http://schemas.microsoft.com/office/powerpoint/2010/main" val="426526647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4C91B4F-A5A3-C247-872E-D79EC0C38AA8}"/>
              </a:ext>
            </a:extLst>
          </p:cNvPr>
          <p:cNvSpPr/>
          <p:nvPr/>
        </p:nvSpPr>
        <p:spPr>
          <a:xfrm>
            <a:off x="2217379" y="2798985"/>
            <a:ext cx="7959228" cy="830997"/>
          </a:xfrm>
          <a:prstGeom prst="rect">
            <a:avLst/>
          </a:prstGeom>
        </p:spPr>
        <p:txBody>
          <a:bodyPr wrap="square" lIns="0" tIns="0" rIns="0" bIns="0">
            <a:spAutoFit/>
          </a:bodyPr>
          <a:lstStyle/>
          <a:p>
            <a:r>
              <a:rPr lang="en-US" sz="5400" dirty="0">
                <a:latin typeface="Inter" panose="020B0502030000000004" pitchFamily="34" charset="0"/>
                <a:ea typeface="Inter" panose="020B0502030000000004" pitchFamily="34" charset="0"/>
              </a:rPr>
              <a:t>What’s happened since?</a:t>
            </a:r>
          </a:p>
        </p:txBody>
      </p:sp>
    </p:spTree>
    <p:extLst>
      <p:ext uri="{BB962C8B-B14F-4D97-AF65-F5344CB8AC3E}">
        <p14:creationId xmlns:p14="http://schemas.microsoft.com/office/powerpoint/2010/main" val="164646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EB4D8C-0391-A34C-ACCB-0308676F164B}"/>
              </a:ext>
            </a:extLst>
          </p:cNvPr>
          <p:cNvSpPr/>
          <p:nvPr/>
        </p:nvSpPr>
        <p:spPr>
          <a:xfrm>
            <a:off x="928555" y="2335880"/>
            <a:ext cx="5392727" cy="1846468"/>
          </a:xfrm>
          <a:prstGeom prst="rect">
            <a:avLst/>
          </a:prstGeom>
        </p:spPr>
        <p:txBody>
          <a:bodyPr wrap="square">
            <a:spAutoFit/>
          </a:bodyPr>
          <a:lstStyle/>
          <a:p>
            <a:pPr lvl="0">
              <a:lnSpc>
                <a:spcPct val="200000"/>
              </a:lnSpc>
            </a:pPr>
            <a:r>
              <a:rPr lang="en-US" sz="2000" dirty="0">
                <a:solidFill>
                  <a:schemeClr val="tx1"/>
                </a:solidFill>
                <a:latin typeface="Inter" panose="020B0502030000000004" pitchFamily="34" charset="0"/>
                <a:ea typeface="Inter" panose="020B0502030000000004" pitchFamily="34" charset="0"/>
              </a:rPr>
              <a:t>Things changed,</a:t>
            </a:r>
          </a:p>
          <a:p>
            <a:pPr lvl="0">
              <a:lnSpc>
                <a:spcPct val="200000"/>
              </a:lnSpc>
            </a:pPr>
            <a:r>
              <a:rPr lang="en-US" sz="2000" dirty="0">
                <a:solidFill>
                  <a:schemeClr val="bg1">
                    <a:lumMod val="95000"/>
                  </a:schemeClr>
                </a:solidFill>
                <a:latin typeface="Inter" panose="020B0502030000000004" pitchFamily="34" charset="0"/>
                <a:ea typeface="Inter" panose="020B0502030000000004" pitchFamily="34" charset="0"/>
              </a:rPr>
              <a:t>which made some things obsolete,  </a:t>
            </a:r>
          </a:p>
          <a:p>
            <a:pPr lvl="0">
              <a:lnSpc>
                <a:spcPct val="200000"/>
              </a:lnSpc>
            </a:pPr>
            <a:r>
              <a:rPr lang="en-US" sz="2000" dirty="0">
                <a:solidFill>
                  <a:schemeClr val="bg1">
                    <a:lumMod val="95000"/>
                  </a:schemeClr>
                </a:solidFill>
                <a:latin typeface="Inter" panose="020B0502030000000004" pitchFamily="34" charset="0"/>
                <a:ea typeface="Inter" panose="020B0502030000000004" pitchFamily="34" charset="0"/>
              </a:rPr>
              <a:t>and gave rise to new opportunities.</a:t>
            </a:r>
          </a:p>
        </p:txBody>
      </p:sp>
      <p:cxnSp>
        <p:nvCxnSpPr>
          <p:cNvPr id="4" name="Straight Connector 3">
            <a:extLst>
              <a:ext uri="{FF2B5EF4-FFF2-40B4-BE49-F238E27FC236}">
                <a16:creationId xmlns:a16="http://schemas.microsoft.com/office/drawing/2014/main" id="{2C965122-A382-6145-8BC4-D702CD9099DB}"/>
              </a:ext>
            </a:extLst>
          </p:cNvPr>
          <p:cNvCxnSpPr>
            <a:cxnSpLocks/>
          </p:cNvCxnSpPr>
          <p:nvPr/>
        </p:nvCxnSpPr>
        <p:spPr>
          <a:xfrm>
            <a:off x="3680460" y="2826327"/>
            <a:ext cx="3220672" cy="0"/>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6" name="TextBox 5">
            <a:extLst>
              <a:ext uri="{FF2B5EF4-FFF2-40B4-BE49-F238E27FC236}">
                <a16:creationId xmlns:a16="http://schemas.microsoft.com/office/drawing/2014/main" id="{E412380E-9519-DA4F-A3C9-94F6AB4A3C24}"/>
              </a:ext>
            </a:extLst>
          </p:cNvPr>
          <p:cNvSpPr txBox="1"/>
          <p:nvPr/>
        </p:nvSpPr>
        <p:spPr>
          <a:xfrm>
            <a:off x="7315150" y="1862484"/>
            <a:ext cx="3717612" cy="382700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t">
            <a:spAutoFit/>
          </a:bodyPr>
          <a:lstStyle/>
          <a:p>
            <a:r>
              <a:rPr lang="en-US" sz="1600" dirty="0">
                <a:latin typeface="Inter" panose="020B0502030000000004" pitchFamily="34" charset="0"/>
                <a:ea typeface="Inter" panose="020B0502030000000004" pitchFamily="34" charset="0"/>
              </a:rPr>
              <a:t>Rise of cloud computing</a:t>
            </a:r>
          </a:p>
          <a:p>
            <a:endParaRPr lang="en-US" sz="1600" dirty="0">
              <a:latin typeface="Inter" panose="020B0502030000000004" pitchFamily="34" charset="0"/>
              <a:ea typeface="Inter" panose="020B0502030000000004" pitchFamily="34" charset="0"/>
            </a:endParaRPr>
          </a:p>
          <a:p>
            <a:r>
              <a:rPr lang="en-US" sz="1600" dirty="0">
                <a:latin typeface="Inter" panose="020B0502030000000004" pitchFamily="34" charset="0"/>
                <a:ea typeface="Inter" panose="020B0502030000000004" pitchFamily="34" charset="0"/>
              </a:rPr>
              <a:t>SaaS delivery model</a:t>
            </a:r>
          </a:p>
          <a:p>
            <a:endParaRPr lang="en-US" sz="1600" dirty="0">
              <a:latin typeface="Inter" panose="020B0502030000000004" pitchFamily="34" charset="0"/>
              <a:ea typeface="Inter" panose="020B0502030000000004" pitchFamily="34" charset="0"/>
            </a:endParaRPr>
          </a:p>
          <a:p>
            <a:r>
              <a:rPr lang="en-US" sz="1600" dirty="0">
                <a:latin typeface="Inter" panose="020B0502030000000004" pitchFamily="34" charset="0"/>
                <a:ea typeface="Inter" panose="020B0502030000000004" pitchFamily="34" charset="0"/>
              </a:rPr>
              <a:t>Subscription business model</a:t>
            </a:r>
          </a:p>
          <a:p>
            <a:endParaRPr lang="en-US" sz="1600" dirty="0">
              <a:latin typeface="Inter" panose="020B0502030000000004" pitchFamily="34" charset="0"/>
              <a:ea typeface="Inter" panose="020B0502030000000004" pitchFamily="34" charset="0"/>
            </a:endParaRPr>
          </a:p>
          <a:p>
            <a:r>
              <a:rPr lang="en-US" sz="1600" dirty="0">
                <a:latin typeface="Inter" panose="020B0502030000000004" pitchFamily="34" charset="0"/>
                <a:ea typeface="Inter" panose="020B0502030000000004" pitchFamily="34" charset="0"/>
              </a:rPr>
              <a:t>Integrations became commonplace</a:t>
            </a:r>
          </a:p>
          <a:p>
            <a:endParaRPr lang="en-US" sz="1600" dirty="0">
              <a:latin typeface="Inter" panose="020B0502030000000004" pitchFamily="34" charset="0"/>
              <a:ea typeface="Inter" panose="020B0502030000000004" pitchFamily="34" charset="0"/>
            </a:endParaRPr>
          </a:p>
          <a:p>
            <a:r>
              <a:rPr lang="en-US" sz="1600" dirty="0">
                <a:latin typeface="Inter" panose="020B0502030000000004" pitchFamily="34" charset="0"/>
                <a:ea typeface="Inter" panose="020B0502030000000004" pitchFamily="34" charset="0"/>
              </a:rPr>
              <a:t>Elastic infrastructure and performance capabilities</a:t>
            </a:r>
          </a:p>
          <a:p>
            <a:endParaRPr lang="en-US" sz="1600" dirty="0">
              <a:latin typeface="Inter" panose="020B0502030000000004" pitchFamily="34" charset="0"/>
              <a:ea typeface="Inter" panose="020B0502030000000004" pitchFamily="34" charset="0"/>
            </a:endParaRPr>
          </a:p>
          <a:p>
            <a:r>
              <a:rPr lang="en-US" sz="1600" dirty="0">
                <a:latin typeface="Inter" panose="020B0502030000000004" pitchFamily="34" charset="0"/>
                <a:ea typeface="Inter" panose="020B0502030000000004" pitchFamily="34" charset="0"/>
              </a:rPr>
              <a:t>Spread of the internet into common communications</a:t>
            </a:r>
          </a:p>
          <a:p>
            <a:endParaRPr lang="en-US" sz="1600" dirty="0">
              <a:latin typeface="Inter" panose="020B0502030000000004" pitchFamily="34" charset="0"/>
              <a:ea typeface="Inter" panose="020B0502030000000004" pitchFamily="34" charset="0"/>
            </a:endParaRPr>
          </a:p>
          <a:p>
            <a:r>
              <a:rPr lang="en-US" sz="1600" dirty="0">
                <a:latin typeface="Inter" panose="020B0502030000000004" pitchFamily="34" charset="0"/>
                <a:ea typeface="Inter" panose="020B0502030000000004" pitchFamily="34" charset="0"/>
              </a:rPr>
              <a:t>Search engines</a:t>
            </a:r>
          </a:p>
        </p:txBody>
      </p:sp>
      <p:cxnSp>
        <p:nvCxnSpPr>
          <p:cNvPr id="7" name="Straight Connector 6">
            <a:extLst>
              <a:ext uri="{FF2B5EF4-FFF2-40B4-BE49-F238E27FC236}">
                <a16:creationId xmlns:a16="http://schemas.microsoft.com/office/drawing/2014/main" id="{5E036D91-E15F-6F48-86EE-10D846ACF34C}"/>
              </a:ext>
            </a:extLst>
          </p:cNvPr>
          <p:cNvCxnSpPr>
            <a:cxnSpLocks/>
          </p:cNvCxnSpPr>
          <p:nvPr/>
        </p:nvCxnSpPr>
        <p:spPr>
          <a:xfrm flipV="1">
            <a:off x="6901132" y="1862484"/>
            <a:ext cx="0" cy="3342063"/>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13" name="Rectangle 12">
            <a:extLst>
              <a:ext uri="{FF2B5EF4-FFF2-40B4-BE49-F238E27FC236}">
                <a16:creationId xmlns:a16="http://schemas.microsoft.com/office/drawing/2014/main" id="{33862745-C981-4343-AEB5-E697300F9A46}"/>
              </a:ext>
            </a:extLst>
          </p:cNvPr>
          <p:cNvSpPr/>
          <p:nvPr/>
        </p:nvSpPr>
        <p:spPr>
          <a:xfrm>
            <a:off x="928555" y="1341303"/>
            <a:ext cx="5392722" cy="553998"/>
          </a:xfrm>
          <a:prstGeom prst="rect">
            <a:avLst/>
          </a:prstGeom>
        </p:spPr>
        <p:txBody>
          <a:bodyPr wrap="square" lIns="0" tIns="0" rIns="0" bIns="0">
            <a:spAutoFit/>
          </a:bodyPr>
          <a:lstStyle/>
          <a:p>
            <a:r>
              <a:rPr lang="en-US" sz="3600" dirty="0">
                <a:solidFill>
                  <a:schemeClr val="bg1">
                    <a:lumMod val="90000"/>
                  </a:schemeClr>
                </a:solidFill>
                <a:latin typeface="Inter" panose="020B0502030000000004" pitchFamily="34" charset="0"/>
                <a:ea typeface="Inter" panose="020B0502030000000004" pitchFamily="34" charset="0"/>
              </a:rPr>
              <a:t>What’s happened since?</a:t>
            </a:r>
          </a:p>
        </p:txBody>
      </p:sp>
    </p:spTree>
    <p:extLst>
      <p:ext uri="{BB962C8B-B14F-4D97-AF65-F5344CB8AC3E}">
        <p14:creationId xmlns:p14="http://schemas.microsoft.com/office/powerpoint/2010/main" val="1823922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C965122-A382-6145-8BC4-D702CD9099DB}"/>
              </a:ext>
            </a:extLst>
          </p:cNvPr>
          <p:cNvCxnSpPr>
            <a:cxnSpLocks/>
          </p:cNvCxnSpPr>
          <p:nvPr/>
        </p:nvCxnSpPr>
        <p:spPr>
          <a:xfrm>
            <a:off x="5502729" y="3360015"/>
            <a:ext cx="1398403" cy="0"/>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6" name="TextBox 5">
            <a:extLst>
              <a:ext uri="{FF2B5EF4-FFF2-40B4-BE49-F238E27FC236}">
                <a16:creationId xmlns:a16="http://schemas.microsoft.com/office/drawing/2014/main" id="{E412380E-9519-DA4F-A3C9-94F6AB4A3C24}"/>
              </a:ext>
            </a:extLst>
          </p:cNvPr>
          <p:cNvSpPr txBox="1"/>
          <p:nvPr/>
        </p:nvSpPr>
        <p:spPr>
          <a:xfrm>
            <a:off x="7315149" y="1862484"/>
            <a:ext cx="3948295" cy="416556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t">
            <a:spAutoFit/>
          </a:bodyPr>
          <a:lstStyle/>
          <a:p>
            <a:r>
              <a:rPr lang="en-US" sz="1600" dirty="0">
                <a:latin typeface="Inter" panose="020B0502030000000004" pitchFamily="34" charset="0"/>
                <a:ea typeface="Inter" panose="020B0502030000000004" pitchFamily="34" charset="0"/>
              </a:rPr>
              <a:t>Rigid internal infrastructure</a:t>
            </a:r>
          </a:p>
          <a:p>
            <a:endParaRPr lang="en-US" sz="1600" dirty="0">
              <a:latin typeface="Inter" panose="020B0502030000000004" pitchFamily="34" charset="0"/>
              <a:ea typeface="Inter" panose="020B0502030000000004" pitchFamily="34" charset="0"/>
            </a:endParaRPr>
          </a:p>
          <a:p>
            <a:r>
              <a:rPr lang="en-US" sz="1600" dirty="0">
                <a:latin typeface="Inter" panose="020B0502030000000004" pitchFamily="34" charset="0"/>
                <a:ea typeface="Inter" panose="020B0502030000000004" pitchFamily="34" charset="0"/>
              </a:rPr>
              <a:t>Software on discs</a:t>
            </a:r>
          </a:p>
          <a:p>
            <a:endParaRPr lang="en-US" sz="1600" dirty="0">
              <a:latin typeface="Inter" panose="020B0502030000000004" pitchFamily="34" charset="0"/>
              <a:ea typeface="Inter" panose="020B0502030000000004" pitchFamily="34" charset="0"/>
            </a:endParaRPr>
          </a:p>
          <a:p>
            <a:r>
              <a:rPr lang="en-US" sz="1600" dirty="0">
                <a:latin typeface="Inter" panose="020B0502030000000004" pitchFamily="34" charset="0"/>
                <a:ea typeface="Inter" panose="020B0502030000000004" pitchFamily="34" charset="0"/>
              </a:rPr>
              <a:t>Long and expensive implementations</a:t>
            </a:r>
          </a:p>
          <a:p>
            <a:endParaRPr lang="en-US" sz="1600" dirty="0">
              <a:latin typeface="Inter" panose="020B0502030000000004" pitchFamily="34" charset="0"/>
              <a:ea typeface="Inter" panose="020B0502030000000004" pitchFamily="34" charset="0"/>
            </a:endParaRPr>
          </a:p>
          <a:p>
            <a:r>
              <a:rPr lang="en-US" sz="1600" dirty="0">
                <a:latin typeface="Inter" panose="020B0502030000000004" pitchFamily="34" charset="0"/>
                <a:ea typeface="Inter" panose="020B0502030000000004" pitchFamily="34" charset="0"/>
              </a:rPr>
              <a:t>Upgrades</a:t>
            </a:r>
          </a:p>
          <a:p>
            <a:endParaRPr lang="en-US" sz="1600" dirty="0">
              <a:latin typeface="Inter" panose="020B0502030000000004" pitchFamily="34" charset="0"/>
              <a:ea typeface="Inter" panose="020B0502030000000004" pitchFamily="34" charset="0"/>
            </a:endParaRPr>
          </a:p>
          <a:p>
            <a:r>
              <a:rPr lang="en-US" sz="1600" dirty="0">
                <a:latin typeface="Inter" panose="020B0502030000000004" pitchFamily="34" charset="0"/>
                <a:ea typeface="Inter" panose="020B0502030000000004" pitchFamily="34" charset="0"/>
              </a:rPr>
              <a:t>“All-in-one” solutions</a:t>
            </a:r>
          </a:p>
          <a:p>
            <a:endParaRPr lang="en-US" sz="1600" dirty="0">
              <a:latin typeface="Inter" panose="020B0502030000000004" pitchFamily="34" charset="0"/>
              <a:ea typeface="Inter" panose="020B0502030000000004" pitchFamily="34" charset="0"/>
            </a:endParaRPr>
          </a:p>
          <a:p>
            <a:r>
              <a:rPr lang="en-US" sz="1600" dirty="0">
                <a:latin typeface="Inter" panose="020B0502030000000004" pitchFamily="34" charset="0"/>
                <a:ea typeface="Inter" panose="020B0502030000000004" pitchFamily="34" charset="0"/>
              </a:rPr>
              <a:t>Lengthy training classes</a:t>
            </a:r>
          </a:p>
          <a:p>
            <a:endParaRPr lang="en-US" sz="1600" dirty="0">
              <a:latin typeface="Inter" panose="020B0502030000000004" pitchFamily="34" charset="0"/>
              <a:ea typeface="Inter" panose="020B0502030000000004" pitchFamily="34" charset="0"/>
            </a:endParaRPr>
          </a:p>
          <a:p>
            <a:r>
              <a:rPr lang="en-US" sz="1600" dirty="0">
                <a:latin typeface="Inter" panose="020B0502030000000004" pitchFamily="34" charset="0"/>
                <a:ea typeface="Inter" panose="020B0502030000000004" pitchFamily="34" charset="0"/>
              </a:rPr>
              <a:t>Extensive static documentation</a:t>
            </a:r>
          </a:p>
          <a:p>
            <a:endParaRPr lang="en-US" sz="1600" dirty="0">
              <a:latin typeface="Inter" panose="020B0502030000000004" pitchFamily="34" charset="0"/>
              <a:ea typeface="Inter" panose="020B0502030000000004" pitchFamily="34" charset="0"/>
            </a:endParaRPr>
          </a:p>
          <a:p>
            <a:endParaRPr lang="en-US" sz="1600" dirty="0">
              <a:latin typeface="Inter" panose="020B0502030000000004" pitchFamily="34" charset="0"/>
              <a:ea typeface="Inter" panose="020B0502030000000004" pitchFamily="34" charset="0"/>
            </a:endParaRPr>
          </a:p>
          <a:p>
            <a:endParaRPr lang="en-US" sz="1600" dirty="0">
              <a:latin typeface="Inter" panose="020B0502030000000004" pitchFamily="34" charset="0"/>
              <a:ea typeface="Inter" panose="020B0502030000000004" pitchFamily="34" charset="0"/>
            </a:endParaRPr>
          </a:p>
        </p:txBody>
      </p:sp>
      <p:cxnSp>
        <p:nvCxnSpPr>
          <p:cNvPr id="7" name="Straight Connector 6">
            <a:extLst>
              <a:ext uri="{FF2B5EF4-FFF2-40B4-BE49-F238E27FC236}">
                <a16:creationId xmlns:a16="http://schemas.microsoft.com/office/drawing/2014/main" id="{5E036D91-E15F-6F48-86EE-10D846ACF34C}"/>
              </a:ext>
            </a:extLst>
          </p:cNvPr>
          <p:cNvCxnSpPr>
            <a:cxnSpLocks/>
          </p:cNvCxnSpPr>
          <p:nvPr/>
        </p:nvCxnSpPr>
        <p:spPr>
          <a:xfrm flipV="1">
            <a:off x="6901132" y="1862484"/>
            <a:ext cx="0" cy="3342063"/>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8" name="Rectangle 7">
            <a:extLst>
              <a:ext uri="{FF2B5EF4-FFF2-40B4-BE49-F238E27FC236}">
                <a16:creationId xmlns:a16="http://schemas.microsoft.com/office/drawing/2014/main" id="{FDCD6168-CEE0-8441-BD52-D20B6A26F438}"/>
              </a:ext>
            </a:extLst>
          </p:cNvPr>
          <p:cNvSpPr/>
          <p:nvPr/>
        </p:nvSpPr>
        <p:spPr>
          <a:xfrm>
            <a:off x="928555" y="2335880"/>
            <a:ext cx="5277507" cy="1846468"/>
          </a:xfrm>
          <a:prstGeom prst="rect">
            <a:avLst/>
          </a:prstGeom>
        </p:spPr>
        <p:txBody>
          <a:bodyPr wrap="square">
            <a:spAutoFit/>
          </a:bodyPr>
          <a:lstStyle/>
          <a:p>
            <a:pPr lvl="0">
              <a:lnSpc>
                <a:spcPct val="200000"/>
              </a:lnSpc>
            </a:pPr>
            <a:r>
              <a:rPr lang="en-US" sz="2000" dirty="0">
                <a:solidFill>
                  <a:schemeClr val="bg1">
                    <a:lumMod val="95000"/>
                  </a:schemeClr>
                </a:solidFill>
                <a:latin typeface="Inter" panose="020B0502030000000004" pitchFamily="34" charset="0"/>
                <a:ea typeface="Inter" panose="020B0502030000000004" pitchFamily="34" charset="0"/>
              </a:rPr>
              <a:t>Things changed,</a:t>
            </a:r>
          </a:p>
          <a:p>
            <a:pPr lvl="0">
              <a:lnSpc>
                <a:spcPct val="200000"/>
              </a:lnSpc>
            </a:pPr>
            <a:r>
              <a:rPr lang="en-US" sz="2000" dirty="0">
                <a:solidFill>
                  <a:schemeClr val="tx1"/>
                </a:solidFill>
                <a:latin typeface="Inter" panose="020B0502030000000004" pitchFamily="34" charset="0"/>
                <a:ea typeface="Inter" panose="020B0502030000000004" pitchFamily="34" charset="0"/>
              </a:rPr>
              <a:t>which made some things obsolete,  </a:t>
            </a:r>
          </a:p>
          <a:p>
            <a:pPr lvl="0">
              <a:lnSpc>
                <a:spcPct val="200000"/>
              </a:lnSpc>
            </a:pPr>
            <a:r>
              <a:rPr lang="en-US" sz="2000" dirty="0">
                <a:solidFill>
                  <a:schemeClr val="bg1">
                    <a:lumMod val="95000"/>
                  </a:schemeClr>
                </a:solidFill>
                <a:latin typeface="Inter" panose="020B0502030000000004" pitchFamily="34" charset="0"/>
                <a:ea typeface="Inter" panose="020B0502030000000004" pitchFamily="34" charset="0"/>
              </a:rPr>
              <a:t>and gave rise to new opportunities.</a:t>
            </a:r>
          </a:p>
        </p:txBody>
      </p:sp>
      <p:sp>
        <p:nvSpPr>
          <p:cNvPr id="14" name="Rectangle 13">
            <a:extLst>
              <a:ext uri="{FF2B5EF4-FFF2-40B4-BE49-F238E27FC236}">
                <a16:creationId xmlns:a16="http://schemas.microsoft.com/office/drawing/2014/main" id="{F5E7B7D6-47A5-2048-820B-30A164324ED9}"/>
              </a:ext>
            </a:extLst>
          </p:cNvPr>
          <p:cNvSpPr/>
          <p:nvPr/>
        </p:nvSpPr>
        <p:spPr>
          <a:xfrm>
            <a:off x="928555" y="1341303"/>
            <a:ext cx="5392722" cy="553998"/>
          </a:xfrm>
          <a:prstGeom prst="rect">
            <a:avLst/>
          </a:prstGeom>
        </p:spPr>
        <p:txBody>
          <a:bodyPr wrap="square" lIns="0" tIns="0" rIns="0" bIns="0">
            <a:spAutoFit/>
          </a:bodyPr>
          <a:lstStyle/>
          <a:p>
            <a:r>
              <a:rPr lang="en-US" sz="3600" dirty="0">
                <a:solidFill>
                  <a:schemeClr val="bg1">
                    <a:lumMod val="90000"/>
                  </a:schemeClr>
                </a:solidFill>
                <a:latin typeface="Inter" panose="020B0502030000000004" pitchFamily="34" charset="0"/>
                <a:ea typeface="Inter" panose="020B0502030000000004" pitchFamily="34" charset="0"/>
              </a:rPr>
              <a:t>What’s happened since?</a:t>
            </a:r>
          </a:p>
        </p:txBody>
      </p:sp>
    </p:spTree>
    <p:extLst>
      <p:ext uri="{BB962C8B-B14F-4D97-AF65-F5344CB8AC3E}">
        <p14:creationId xmlns:p14="http://schemas.microsoft.com/office/powerpoint/2010/main" val="26277040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C965122-A382-6145-8BC4-D702CD9099DB}"/>
              </a:ext>
            </a:extLst>
          </p:cNvPr>
          <p:cNvCxnSpPr>
            <a:cxnSpLocks/>
          </p:cNvCxnSpPr>
          <p:nvPr/>
        </p:nvCxnSpPr>
        <p:spPr>
          <a:xfrm>
            <a:off x="5421086" y="3995968"/>
            <a:ext cx="1480046" cy="0"/>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6" name="TextBox 5">
            <a:extLst>
              <a:ext uri="{FF2B5EF4-FFF2-40B4-BE49-F238E27FC236}">
                <a16:creationId xmlns:a16="http://schemas.microsoft.com/office/drawing/2014/main" id="{E412380E-9519-DA4F-A3C9-94F6AB4A3C24}"/>
              </a:ext>
            </a:extLst>
          </p:cNvPr>
          <p:cNvSpPr txBox="1"/>
          <p:nvPr/>
        </p:nvSpPr>
        <p:spPr>
          <a:xfrm>
            <a:off x="7315149" y="1862484"/>
            <a:ext cx="3948295" cy="327301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t">
            <a:spAutoFit/>
          </a:bodyPr>
          <a:lstStyle/>
          <a:p>
            <a:r>
              <a:rPr lang="en-US" sz="1600" dirty="0">
                <a:latin typeface="Inter" panose="020B0502030000000004" pitchFamily="34" charset="0"/>
                <a:ea typeface="Inter" panose="020B0502030000000004" pitchFamily="34" charset="0"/>
              </a:rPr>
              <a:t>Flexible cloud architectures</a:t>
            </a:r>
          </a:p>
          <a:p>
            <a:endParaRPr lang="en-US" sz="1600" dirty="0">
              <a:latin typeface="Inter" panose="020B0502030000000004" pitchFamily="34" charset="0"/>
              <a:ea typeface="Inter" panose="020B0502030000000004" pitchFamily="34" charset="0"/>
            </a:endParaRPr>
          </a:p>
          <a:p>
            <a:r>
              <a:rPr lang="en-US" sz="1600" dirty="0">
                <a:latin typeface="Inter" panose="020B0502030000000004" pitchFamily="34" charset="0"/>
                <a:ea typeface="Inter" panose="020B0502030000000004" pitchFamily="34" charset="0"/>
              </a:rPr>
              <a:t>Internet as a delivery mechanism</a:t>
            </a:r>
          </a:p>
          <a:p>
            <a:endParaRPr lang="en-US" sz="1600" dirty="0">
              <a:latin typeface="Inter" panose="020B0502030000000004" pitchFamily="34" charset="0"/>
              <a:ea typeface="Inter" panose="020B0502030000000004" pitchFamily="34" charset="0"/>
            </a:endParaRPr>
          </a:p>
          <a:p>
            <a:r>
              <a:rPr lang="en-US" sz="1600" dirty="0">
                <a:latin typeface="Inter" panose="020B0502030000000004" pitchFamily="34" charset="0"/>
                <a:ea typeface="Inter" panose="020B0502030000000004" pitchFamily="34" charset="0"/>
              </a:rPr>
              <a:t>Flexible subscription packages from very low to very high usage</a:t>
            </a:r>
          </a:p>
          <a:p>
            <a:endParaRPr lang="en-US" sz="1600" dirty="0">
              <a:latin typeface="Inter" panose="020B0502030000000004" pitchFamily="34" charset="0"/>
              <a:ea typeface="Inter" panose="020B0502030000000004" pitchFamily="34" charset="0"/>
            </a:endParaRPr>
          </a:p>
          <a:p>
            <a:r>
              <a:rPr lang="en-US" sz="1600" dirty="0">
                <a:latin typeface="Inter" panose="020B0502030000000004" pitchFamily="34" charset="0"/>
                <a:ea typeface="Inter" panose="020B0502030000000004" pitchFamily="34" charset="0"/>
              </a:rPr>
              <a:t>Best-of-class solutions </a:t>
            </a:r>
          </a:p>
          <a:p>
            <a:endParaRPr lang="en-US" sz="1600" dirty="0">
              <a:latin typeface="Inter" panose="020B0502030000000004" pitchFamily="34" charset="0"/>
              <a:ea typeface="Inter" panose="020B0502030000000004" pitchFamily="34" charset="0"/>
            </a:endParaRPr>
          </a:p>
          <a:p>
            <a:r>
              <a:rPr lang="en-US" sz="1600" dirty="0">
                <a:latin typeface="Inter" panose="020B0502030000000004" pitchFamily="34" charset="0"/>
                <a:ea typeface="Inter" panose="020B0502030000000004" pitchFamily="34" charset="0"/>
              </a:rPr>
              <a:t>Marketing to all levels of an organization</a:t>
            </a:r>
          </a:p>
          <a:p>
            <a:endParaRPr lang="en-US" sz="1600" dirty="0">
              <a:latin typeface="Inter" panose="020B0502030000000004" pitchFamily="34" charset="0"/>
              <a:ea typeface="Inter" panose="020B0502030000000004" pitchFamily="34" charset="0"/>
            </a:endParaRPr>
          </a:p>
          <a:p>
            <a:r>
              <a:rPr lang="en-US" sz="1600" dirty="0">
                <a:latin typeface="Inter" panose="020B0502030000000004" pitchFamily="34" charset="0"/>
                <a:ea typeface="Inter" panose="020B0502030000000004" pitchFamily="34" charset="0"/>
              </a:rPr>
              <a:t>Easy access to training, help, how-</a:t>
            </a:r>
            <a:r>
              <a:rPr lang="en-US" sz="1600" dirty="0" err="1">
                <a:latin typeface="Inter" panose="020B0502030000000004" pitchFamily="34" charset="0"/>
                <a:ea typeface="Inter" panose="020B0502030000000004" pitchFamily="34" charset="0"/>
              </a:rPr>
              <a:t>to’s</a:t>
            </a:r>
            <a:endParaRPr lang="en-US" sz="1600" dirty="0">
              <a:latin typeface="Inter" panose="020B0502030000000004" pitchFamily="34" charset="0"/>
              <a:ea typeface="Inter" panose="020B0502030000000004" pitchFamily="34" charset="0"/>
            </a:endParaRPr>
          </a:p>
        </p:txBody>
      </p:sp>
      <p:cxnSp>
        <p:nvCxnSpPr>
          <p:cNvPr id="7" name="Straight Connector 6">
            <a:extLst>
              <a:ext uri="{FF2B5EF4-FFF2-40B4-BE49-F238E27FC236}">
                <a16:creationId xmlns:a16="http://schemas.microsoft.com/office/drawing/2014/main" id="{5E036D91-E15F-6F48-86EE-10D846ACF34C}"/>
              </a:ext>
            </a:extLst>
          </p:cNvPr>
          <p:cNvCxnSpPr>
            <a:cxnSpLocks/>
          </p:cNvCxnSpPr>
          <p:nvPr/>
        </p:nvCxnSpPr>
        <p:spPr>
          <a:xfrm flipV="1">
            <a:off x="6901132" y="1862484"/>
            <a:ext cx="0" cy="3342063"/>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8" name="Rectangle 7">
            <a:extLst>
              <a:ext uri="{FF2B5EF4-FFF2-40B4-BE49-F238E27FC236}">
                <a16:creationId xmlns:a16="http://schemas.microsoft.com/office/drawing/2014/main" id="{695C65CA-2E31-F745-B9A4-6CE9E6D6EBA9}"/>
              </a:ext>
            </a:extLst>
          </p:cNvPr>
          <p:cNvSpPr/>
          <p:nvPr/>
        </p:nvSpPr>
        <p:spPr>
          <a:xfrm>
            <a:off x="928555" y="2335880"/>
            <a:ext cx="5243641" cy="1846468"/>
          </a:xfrm>
          <a:prstGeom prst="rect">
            <a:avLst/>
          </a:prstGeom>
        </p:spPr>
        <p:txBody>
          <a:bodyPr wrap="square">
            <a:spAutoFit/>
          </a:bodyPr>
          <a:lstStyle/>
          <a:p>
            <a:pPr lvl="0">
              <a:lnSpc>
                <a:spcPct val="200000"/>
              </a:lnSpc>
            </a:pPr>
            <a:r>
              <a:rPr lang="en-US" sz="2000" dirty="0">
                <a:solidFill>
                  <a:schemeClr val="bg1">
                    <a:lumMod val="95000"/>
                  </a:schemeClr>
                </a:solidFill>
                <a:latin typeface="Inter" panose="020B0502030000000004" pitchFamily="34" charset="0"/>
                <a:ea typeface="Inter" panose="020B0502030000000004" pitchFamily="34" charset="0"/>
              </a:rPr>
              <a:t>Things changed,</a:t>
            </a:r>
          </a:p>
          <a:p>
            <a:pPr lvl="0">
              <a:lnSpc>
                <a:spcPct val="200000"/>
              </a:lnSpc>
            </a:pPr>
            <a:r>
              <a:rPr lang="en-US" sz="2000" dirty="0">
                <a:solidFill>
                  <a:schemeClr val="bg1">
                    <a:lumMod val="95000"/>
                  </a:schemeClr>
                </a:solidFill>
                <a:latin typeface="Inter" panose="020B0502030000000004" pitchFamily="34" charset="0"/>
                <a:ea typeface="Inter" panose="020B0502030000000004" pitchFamily="34" charset="0"/>
              </a:rPr>
              <a:t>which made some things obsolete,  </a:t>
            </a:r>
          </a:p>
          <a:p>
            <a:pPr lvl="0">
              <a:lnSpc>
                <a:spcPct val="200000"/>
              </a:lnSpc>
            </a:pPr>
            <a:r>
              <a:rPr lang="en-US" sz="2000" dirty="0">
                <a:solidFill>
                  <a:schemeClr val="tx1"/>
                </a:solidFill>
                <a:latin typeface="Inter" panose="020B0502030000000004" pitchFamily="34" charset="0"/>
                <a:ea typeface="Inter" panose="020B0502030000000004" pitchFamily="34" charset="0"/>
              </a:rPr>
              <a:t>and gave rise to new opportunities.</a:t>
            </a:r>
          </a:p>
        </p:txBody>
      </p:sp>
      <p:sp>
        <p:nvSpPr>
          <p:cNvPr id="14" name="Rectangle 13">
            <a:extLst>
              <a:ext uri="{FF2B5EF4-FFF2-40B4-BE49-F238E27FC236}">
                <a16:creationId xmlns:a16="http://schemas.microsoft.com/office/drawing/2014/main" id="{3920A951-478B-A541-A4E4-652EDE7D5801}"/>
              </a:ext>
            </a:extLst>
          </p:cNvPr>
          <p:cNvSpPr/>
          <p:nvPr/>
        </p:nvSpPr>
        <p:spPr>
          <a:xfrm>
            <a:off x="928555" y="1341303"/>
            <a:ext cx="5392722" cy="553998"/>
          </a:xfrm>
          <a:prstGeom prst="rect">
            <a:avLst/>
          </a:prstGeom>
        </p:spPr>
        <p:txBody>
          <a:bodyPr wrap="square" lIns="0" tIns="0" rIns="0" bIns="0">
            <a:spAutoFit/>
          </a:bodyPr>
          <a:lstStyle/>
          <a:p>
            <a:r>
              <a:rPr lang="en-US" sz="3600" dirty="0">
                <a:solidFill>
                  <a:schemeClr val="bg1">
                    <a:lumMod val="90000"/>
                  </a:schemeClr>
                </a:solidFill>
                <a:latin typeface="Inter" panose="020B0502030000000004" pitchFamily="34" charset="0"/>
                <a:ea typeface="Inter" panose="020B0502030000000004" pitchFamily="34" charset="0"/>
              </a:rPr>
              <a:t>What’s happened since?</a:t>
            </a:r>
          </a:p>
        </p:txBody>
      </p:sp>
    </p:spTree>
    <p:extLst>
      <p:ext uri="{BB962C8B-B14F-4D97-AF65-F5344CB8AC3E}">
        <p14:creationId xmlns:p14="http://schemas.microsoft.com/office/powerpoint/2010/main" val="16470442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E5CA76-6A22-0748-B611-D4DCC3678BE1}"/>
              </a:ext>
            </a:extLst>
          </p:cNvPr>
          <p:cNvSpPr/>
          <p:nvPr/>
        </p:nvSpPr>
        <p:spPr>
          <a:xfrm>
            <a:off x="2328997" y="2348850"/>
            <a:ext cx="8211989" cy="1760482"/>
          </a:xfrm>
          <a:prstGeom prst="rect">
            <a:avLst/>
          </a:prstGeom>
        </p:spPr>
        <p:txBody>
          <a:bodyPr wrap="square" lIns="0" tIns="0" rIns="0" bIns="0">
            <a:spAutoFit/>
          </a:bodyPr>
          <a:lstStyle/>
          <a:p>
            <a:pPr>
              <a:lnSpc>
                <a:spcPct val="200000"/>
              </a:lnSpc>
            </a:pPr>
            <a:r>
              <a:rPr lang="en-US" sz="2000" dirty="0">
                <a:latin typeface="Inter" panose="020B0502030000000004" pitchFamily="34" charset="0"/>
                <a:ea typeface="Inter" panose="020B0502030000000004" pitchFamily="34" charset="0"/>
              </a:rPr>
              <a:t>Everyone uses software for everything.</a:t>
            </a:r>
            <a:br>
              <a:rPr lang="en-US" sz="2000" dirty="0">
                <a:latin typeface="Inter" panose="020B0502030000000004" pitchFamily="34" charset="0"/>
                <a:ea typeface="Inter" panose="020B0502030000000004" pitchFamily="34" charset="0"/>
              </a:rPr>
            </a:br>
            <a:r>
              <a:rPr lang="en-US" sz="2000" dirty="0">
                <a:latin typeface="Inter" panose="020B0502030000000004" pitchFamily="34" charset="0"/>
                <a:ea typeface="Inter" panose="020B0502030000000004" pitchFamily="34" charset="0"/>
              </a:rPr>
              <a:t>Delivery is instant.</a:t>
            </a:r>
            <a:br>
              <a:rPr lang="en-US" sz="2000" dirty="0">
                <a:latin typeface="Inter" panose="020B0502030000000004" pitchFamily="34" charset="0"/>
                <a:ea typeface="Inter" panose="020B0502030000000004" pitchFamily="34" charset="0"/>
              </a:rPr>
            </a:br>
            <a:r>
              <a:rPr lang="en-US" sz="2000" dirty="0">
                <a:latin typeface="Inter" panose="020B0502030000000004" pitchFamily="34" charset="0"/>
                <a:ea typeface="Inter" panose="020B0502030000000004" pitchFamily="34" charset="0"/>
              </a:rPr>
              <a:t>Cheaper to build, implement, train, maintain.</a:t>
            </a:r>
          </a:p>
        </p:txBody>
      </p:sp>
      <p:sp>
        <p:nvSpPr>
          <p:cNvPr id="5" name="Rectangle 4">
            <a:extLst>
              <a:ext uri="{FF2B5EF4-FFF2-40B4-BE49-F238E27FC236}">
                <a16:creationId xmlns:a16="http://schemas.microsoft.com/office/drawing/2014/main" id="{74C91B4F-A5A3-C247-872E-D79EC0C38AA8}"/>
              </a:ext>
            </a:extLst>
          </p:cNvPr>
          <p:cNvSpPr/>
          <p:nvPr/>
        </p:nvSpPr>
        <p:spPr>
          <a:xfrm>
            <a:off x="1844400" y="1307069"/>
            <a:ext cx="7959228" cy="830997"/>
          </a:xfrm>
          <a:prstGeom prst="rect">
            <a:avLst/>
          </a:prstGeom>
        </p:spPr>
        <p:txBody>
          <a:bodyPr wrap="square" lIns="0" tIns="0" rIns="0" bIns="0">
            <a:spAutoFit/>
          </a:bodyPr>
          <a:lstStyle/>
          <a:p>
            <a:r>
              <a:rPr lang="en-US" sz="5400" dirty="0">
                <a:latin typeface="Inter" panose="020B0502030000000004" pitchFamily="34" charset="0"/>
                <a:ea typeface="Inter" panose="020B0502030000000004" pitchFamily="34" charset="0"/>
              </a:rPr>
              <a:t>The New Days</a:t>
            </a:r>
          </a:p>
        </p:txBody>
      </p:sp>
      <p:sp>
        <p:nvSpPr>
          <p:cNvPr id="15" name="Rounded Rectangle 14">
            <a:extLst>
              <a:ext uri="{FF2B5EF4-FFF2-40B4-BE49-F238E27FC236}">
                <a16:creationId xmlns:a16="http://schemas.microsoft.com/office/drawing/2014/main" id="{442778D4-68B4-6245-A14F-1270FEF9F6C7}"/>
              </a:ext>
            </a:extLst>
          </p:cNvPr>
          <p:cNvSpPr/>
          <p:nvPr/>
        </p:nvSpPr>
        <p:spPr>
          <a:xfrm>
            <a:off x="1925328" y="2599244"/>
            <a:ext cx="243270" cy="243270"/>
          </a:xfrm>
          <a:prstGeom prst="roundRect">
            <a:avLst/>
          </a:prstGeom>
          <a:solidFill>
            <a:srgbClr val="A8D2F8">
              <a:alpha val="54902"/>
            </a:srgbClr>
          </a:solidFill>
          <a:ln w="6350" cap="flat">
            <a:solidFill>
              <a:srgbClr val="4064F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16" name="Rounded Rectangle 15">
            <a:extLst>
              <a:ext uri="{FF2B5EF4-FFF2-40B4-BE49-F238E27FC236}">
                <a16:creationId xmlns:a16="http://schemas.microsoft.com/office/drawing/2014/main" id="{30BB6FDF-1051-3648-A1A0-CA66D8A50897}"/>
              </a:ext>
            </a:extLst>
          </p:cNvPr>
          <p:cNvSpPr/>
          <p:nvPr/>
        </p:nvSpPr>
        <p:spPr>
          <a:xfrm>
            <a:off x="1925328" y="3233059"/>
            <a:ext cx="243270" cy="243270"/>
          </a:xfrm>
          <a:prstGeom prst="roundRect">
            <a:avLst/>
          </a:prstGeom>
          <a:solidFill>
            <a:srgbClr val="A8D2F8">
              <a:alpha val="54902"/>
            </a:srgbClr>
          </a:solidFill>
          <a:ln w="6350" cap="flat">
            <a:solidFill>
              <a:srgbClr val="4064F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17" name="Rounded Rectangle 16">
            <a:extLst>
              <a:ext uri="{FF2B5EF4-FFF2-40B4-BE49-F238E27FC236}">
                <a16:creationId xmlns:a16="http://schemas.microsoft.com/office/drawing/2014/main" id="{9369AF39-3090-CE42-AF37-58EEAC845E17}"/>
              </a:ext>
            </a:extLst>
          </p:cNvPr>
          <p:cNvSpPr/>
          <p:nvPr/>
        </p:nvSpPr>
        <p:spPr>
          <a:xfrm>
            <a:off x="1925328" y="3814127"/>
            <a:ext cx="243270" cy="243270"/>
          </a:xfrm>
          <a:prstGeom prst="roundRect">
            <a:avLst/>
          </a:prstGeom>
          <a:solidFill>
            <a:srgbClr val="A8D2F8">
              <a:alpha val="54902"/>
            </a:srgbClr>
          </a:solidFill>
          <a:ln w="6350" cap="flat">
            <a:solidFill>
              <a:srgbClr val="4064F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18" name="Oval 17">
            <a:extLst>
              <a:ext uri="{FF2B5EF4-FFF2-40B4-BE49-F238E27FC236}">
                <a16:creationId xmlns:a16="http://schemas.microsoft.com/office/drawing/2014/main" id="{10EEC6D1-43B0-1044-B53C-C65DDB82C70B}"/>
              </a:ext>
            </a:extLst>
          </p:cNvPr>
          <p:cNvSpPr/>
          <p:nvPr/>
        </p:nvSpPr>
        <p:spPr>
          <a:xfrm>
            <a:off x="1972012" y="2645928"/>
            <a:ext cx="149902" cy="14990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BC89FDE-05F0-294D-A4E7-6D4C115C97A0}"/>
              </a:ext>
            </a:extLst>
          </p:cNvPr>
          <p:cNvSpPr/>
          <p:nvPr/>
        </p:nvSpPr>
        <p:spPr>
          <a:xfrm>
            <a:off x="1972012" y="3279743"/>
            <a:ext cx="149902" cy="14990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568E549-76B5-A648-B018-01637C6B3BF5}"/>
              </a:ext>
            </a:extLst>
          </p:cNvPr>
          <p:cNvSpPr/>
          <p:nvPr/>
        </p:nvSpPr>
        <p:spPr>
          <a:xfrm>
            <a:off x="1972012" y="3860811"/>
            <a:ext cx="149902" cy="14990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80607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iangle 1">
            <a:extLst>
              <a:ext uri="{FF2B5EF4-FFF2-40B4-BE49-F238E27FC236}">
                <a16:creationId xmlns:a16="http://schemas.microsoft.com/office/drawing/2014/main" id="{EB8C2E47-1526-D343-B2EC-31EE1C41C631}"/>
              </a:ext>
            </a:extLst>
          </p:cNvPr>
          <p:cNvSpPr/>
          <p:nvPr/>
        </p:nvSpPr>
        <p:spPr>
          <a:xfrm rot="10800000">
            <a:off x="1489758" y="2481726"/>
            <a:ext cx="3980330" cy="3240741"/>
          </a:xfrm>
          <a:prstGeom prst="triangle">
            <a:avLst/>
          </a:prstGeom>
          <a:solidFill>
            <a:srgbClr val="406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19707AC-546C-C445-9EB9-D87E7DB2DA45}"/>
              </a:ext>
            </a:extLst>
          </p:cNvPr>
          <p:cNvSpPr/>
          <p:nvPr/>
        </p:nvSpPr>
        <p:spPr>
          <a:xfrm>
            <a:off x="880354" y="4425408"/>
            <a:ext cx="5056094" cy="1908690"/>
          </a:xfrm>
          <a:prstGeom prst="rect">
            <a:avLst/>
          </a:prstGeom>
          <a:solidFill>
            <a:srgbClr val="FFFFFF">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71E3ED4-1FDC-9C48-B7F3-9F3E4A7E93B5}"/>
              </a:ext>
            </a:extLst>
          </p:cNvPr>
          <p:cNvSpPr/>
          <p:nvPr/>
        </p:nvSpPr>
        <p:spPr>
          <a:xfrm>
            <a:off x="2562164" y="5101925"/>
            <a:ext cx="5210735" cy="1908690"/>
          </a:xfrm>
          <a:prstGeom prst="rect">
            <a:avLst/>
          </a:prstGeom>
          <a:solidFill>
            <a:srgbClr val="FFFFFF">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BFD0C8B-3F4F-9F4F-BE6D-ED81DF6AAA6A}"/>
              </a:ext>
            </a:extLst>
          </p:cNvPr>
          <p:cNvSpPr txBox="1"/>
          <p:nvPr/>
        </p:nvSpPr>
        <p:spPr>
          <a:xfrm>
            <a:off x="2988839" y="5207641"/>
            <a:ext cx="2237815" cy="369332"/>
          </a:xfrm>
          <a:prstGeom prst="rect">
            <a:avLst/>
          </a:prstGeom>
          <a:noFill/>
        </p:spPr>
        <p:txBody>
          <a:bodyPr wrap="square" rtlCol="0">
            <a:spAutoFit/>
          </a:bodyPr>
          <a:lstStyle/>
          <a:p>
            <a:r>
              <a:rPr lang="en-US" dirty="0">
                <a:solidFill>
                  <a:schemeClr val="bg1">
                    <a:lumMod val="50000"/>
                  </a:schemeClr>
                </a:solidFill>
                <a:latin typeface="Inter" panose="020B0502030000000004" pitchFamily="34" charset="0"/>
                <a:ea typeface="Inter" panose="020B0502030000000004" pitchFamily="34" charset="0"/>
                <a:cs typeface="Inter" panose="020B0502030000000004" pitchFamily="34" charset="0"/>
              </a:rPr>
              <a:t>C-Suite</a:t>
            </a:r>
          </a:p>
        </p:txBody>
      </p:sp>
      <p:sp>
        <p:nvSpPr>
          <p:cNvPr id="9" name="TextBox 8">
            <a:extLst>
              <a:ext uri="{FF2B5EF4-FFF2-40B4-BE49-F238E27FC236}">
                <a16:creationId xmlns:a16="http://schemas.microsoft.com/office/drawing/2014/main" id="{76815BEF-C86F-CC4C-848A-D3159D2B0070}"/>
              </a:ext>
            </a:extLst>
          </p:cNvPr>
          <p:cNvSpPr txBox="1"/>
          <p:nvPr/>
        </p:nvSpPr>
        <p:spPr>
          <a:xfrm>
            <a:off x="2361014" y="4587099"/>
            <a:ext cx="2237815" cy="369332"/>
          </a:xfrm>
          <a:prstGeom prst="rect">
            <a:avLst/>
          </a:prstGeom>
          <a:noFill/>
        </p:spPr>
        <p:txBody>
          <a:bodyPr wrap="square" rtlCol="0">
            <a:spAutoFit/>
          </a:bodyPr>
          <a:lstStyle/>
          <a:p>
            <a:pPr algn="ctr"/>
            <a:r>
              <a:rPr lang="en-US" dirty="0">
                <a:solidFill>
                  <a:schemeClr val="bg1"/>
                </a:solidFill>
                <a:latin typeface="Inter" panose="020B0502030000000004" pitchFamily="34" charset="0"/>
                <a:ea typeface="Inter" panose="020B0502030000000004" pitchFamily="34" charset="0"/>
                <a:cs typeface="Inter" panose="020B0502030000000004" pitchFamily="34" charset="0"/>
              </a:rPr>
              <a:t>IT</a:t>
            </a:r>
          </a:p>
        </p:txBody>
      </p:sp>
      <p:sp>
        <p:nvSpPr>
          <p:cNvPr id="10" name="TextBox 9">
            <a:extLst>
              <a:ext uri="{FF2B5EF4-FFF2-40B4-BE49-F238E27FC236}">
                <a16:creationId xmlns:a16="http://schemas.microsoft.com/office/drawing/2014/main" id="{D800F6A8-6979-9F44-BE6C-355E9363C753}"/>
              </a:ext>
            </a:extLst>
          </p:cNvPr>
          <p:cNvSpPr txBox="1"/>
          <p:nvPr/>
        </p:nvSpPr>
        <p:spPr>
          <a:xfrm>
            <a:off x="2813020" y="3067865"/>
            <a:ext cx="2237815" cy="369332"/>
          </a:xfrm>
          <a:prstGeom prst="rect">
            <a:avLst/>
          </a:prstGeom>
          <a:noFill/>
        </p:spPr>
        <p:txBody>
          <a:bodyPr wrap="square" rtlCol="0">
            <a:spAutoFit/>
          </a:bodyPr>
          <a:lstStyle/>
          <a:p>
            <a:r>
              <a:rPr lang="en-US" dirty="0">
                <a:solidFill>
                  <a:schemeClr val="bg1"/>
                </a:solidFill>
                <a:latin typeface="Inter" panose="020B0502030000000004" pitchFamily="34" charset="0"/>
                <a:ea typeface="Inter" panose="020B0502030000000004" pitchFamily="34" charset="0"/>
                <a:cs typeface="Inter" panose="020B0502030000000004" pitchFamily="34" charset="0"/>
              </a:rPr>
              <a:t>End Users</a:t>
            </a:r>
          </a:p>
        </p:txBody>
      </p:sp>
      <p:cxnSp>
        <p:nvCxnSpPr>
          <p:cNvPr id="5" name="Straight Arrow Connector 4">
            <a:extLst>
              <a:ext uri="{FF2B5EF4-FFF2-40B4-BE49-F238E27FC236}">
                <a16:creationId xmlns:a16="http://schemas.microsoft.com/office/drawing/2014/main" id="{281B84DA-E681-9B41-9D68-77057E74EE53}"/>
              </a:ext>
            </a:extLst>
          </p:cNvPr>
          <p:cNvCxnSpPr>
            <a:cxnSpLocks/>
          </p:cNvCxnSpPr>
          <p:nvPr/>
        </p:nvCxnSpPr>
        <p:spPr>
          <a:xfrm flipH="1">
            <a:off x="4042278" y="2705995"/>
            <a:ext cx="1600574" cy="2870978"/>
          </a:xfrm>
          <a:prstGeom prst="straightConnector1">
            <a:avLst/>
          </a:prstGeom>
          <a:ln w="25400">
            <a:solidFill>
              <a:srgbClr val="4065F5"/>
            </a:solidFill>
            <a:headEnd type="none"/>
            <a:tailEnd type="triangle" w="lg" len="me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79DC0163-2F40-EA4C-B7C3-4CE55D04F9E3}"/>
              </a:ext>
            </a:extLst>
          </p:cNvPr>
          <p:cNvSpPr/>
          <p:nvPr/>
        </p:nvSpPr>
        <p:spPr>
          <a:xfrm>
            <a:off x="980017" y="635803"/>
            <a:ext cx="7959228" cy="677108"/>
          </a:xfrm>
          <a:prstGeom prst="rect">
            <a:avLst/>
          </a:prstGeom>
        </p:spPr>
        <p:txBody>
          <a:bodyPr wrap="square" lIns="0" tIns="0" rIns="0" bIns="0">
            <a:spAutoFit/>
          </a:bodyPr>
          <a:lstStyle/>
          <a:p>
            <a:r>
              <a:rPr lang="en-US" sz="4400" dirty="0">
                <a:latin typeface="Inter" panose="020B0502030000000004" pitchFamily="34" charset="0"/>
                <a:ea typeface="Inter" panose="020B0502030000000004" pitchFamily="34" charset="0"/>
              </a:rPr>
              <a:t>The New Days</a:t>
            </a:r>
          </a:p>
        </p:txBody>
      </p:sp>
      <p:sp>
        <p:nvSpPr>
          <p:cNvPr id="13" name="TextBox 12">
            <a:extLst>
              <a:ext uri="{FF2B5EF4-FFF2-40B4-BE49-F238E27FC236}">
                <a16:creationId xmlns:a16="http://schemas.microsoft.com/office/drawing/2014/main" id="{B36805A1-67BB-5C41-A745-EE4BDB4E74BA}"/>
              </a:ext>
            </a:extLst>
          </p:cNvPr>
          <p:cNvSpPr txBox="1"/>
          <p:nvPr/>
        </p:nvSpPr>
        <p:spPr>
          <a:xfrm>
            <a:off x="6233024" y="2491604"/>
            <a:ext cx="4366437" cy="103393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t">
            <a:spAutoFit/>
          </a:bodyPr>
          <a:lstStyle/>
          <a:p>
            <a:pPr>
              <a:lnSpc>
                <a:spcPts val="2460"/>
              </a:lnSpc>
            </a:pPr>
            <a:r>
              <a:rPr lang="en-US" sz="1600" dirty="0">
                <a:latin typeface="Inter" panose="020B0502030000000004" pitchFamily="34" charset="0"/>
                <a:ea typeface="Inter" panose="020B0502030000000004" pitchFamily="34" charset="0"/>
              </a:rPr>
              <a:t>End-users experiencing a problem Google it, find a solution, try it out on their own</a:t>
            </a:r>
          </a:p>
          <a:p>
            <a:pPr>
              <a:lnSpc>
                <a:spcPts val="2460"/>
              </a:lnSpc>
            </a:pPr>
            <a:endParaRPr lang="en-US" sz="1600" dirty="0">
              <a:latin typeface="Inter" panose="020B0502030000000004" pitchFamily="34" charset="0"/>
              <a:ea typeface="Inter" panose="020B0502030000000004" pitchFamily="34" charset="0"/>
            </a:endParaRPr>
          </a:p>
        </p:txBody>
      </p:sp>
      <p:sp>
        <p:nvSpPr>
          <p:cNvPr id="14" name="TextBox 13">
            <a:extLst>
              <a:ext uri="{FF2B5EF4-FFF2-40B4-BE49-F238E27FC236}">
                <a16:creationId xmlns:a16="http://schemas.microsoft.com/office/drawing/2014/main" id="{18E84816-F114-304C-BF9D-B44B48986DD3}"/>
              </a:ext>
            </a:extLst>
          </p:cNvPr>
          <p:cNvSpPr txBox="1"/>
          <p:nvPr/>
        </p:nvSpPr>
        <p:spPr>
          <a:xfrm>
            <a:off x="5863554" y="3389224"/>
            <a:ext cx="4521144" cy="71333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t">
            <a:spAutoFit/>
          </a:bodyPr>
          <a:lstStyle/>
          <a:p>
            <a:pPr>
              <a:lnSpc>
                <a:spcPts val="2460"/>
              </a:lnSpc>
            </a:pPr>
            <a:r>
              <a:rPr lang="en-US" sz="1600" dirty="0">
                <a:latin typeface="Inter" panose="020B0502030000000004" pitchFamily="34" charset="0"/>
                <a:ea typeface="Inter" panose="020B0502030000000004" pitchFamily="34" charset="0"/>
              </a:rPr>
              <a:t>If they are convinced there’s value, the end user can pay for a low-tier package </a:t>
            </a:r>
          </a:p>
        </p:txBody>
      </p:sp>
      <p:sp>
        <p:nvSpPr>
          <p:cNvPr id="15" name="TextBox 14">
            <a:extLst>
              <a:ext uri="{FF2B5EF4-FFF2-40B4-BE49-F238E27FC236}">
                <a16:creationId xmlns:a16="http://schemas.microsoft.com/office/drawing/2014/main" id="{1DD104A1-33FE-5F41-931E-393AC6234009}"/>
              </a:ext>
            </a:extLst>
          </p:cNvPr>
          <p:cNvSpPr txBox="1"/>
          <p:nvPr/>
        </p:nvSpPr>
        <p:spPr>
          <a:xfrm>
            <a:off x="5399418" y="4326034"/>
            <a:ext cx="4985280" cy="135453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t">
            <a:spAutoFit/>
          </a:bodyPr>
          <a:lstStyle/>
          <a:p>
            <a:pPr>
              <a:lnSpc>
                <a:spcPts val="2460"/>
              </a:lnSpc>
            </a:pPr>
            <a:r>
              <a:rPr lang="en-US" sz="1600" dirty="0">
                <a:latin typeface="Inter" panose="020B0502030000000004" pitchFamily="34" charset="0"/>
                <a:ea typeface="Inter" panose="020B0502030000000004" pitchFamily="34" charset="0"/>
              </a:rPr>
              <a:t>To get more value, the end user can invite others, upgrade to unlock more features and allow for more users</a:t>
            </a:r>
          </a:p>
          <a:p>
            <a:pPr>
              <a:lnSpc>
                <a:spcPts val="2460"/>
              </a:lnSpc>
            </a:pPr>
            <a:endParaRPr lang="en-US" sz="1600" dirty="0">
              <a:latin typeface="Inter" panose="020B0502030000000004" pitchFamily="34" charset="0"/>
              <a:ea typeface="Inter" panose="020B0502030000000004" pitchFamily="34" charset="0"/>
            </a:endParaRPr>
          </a:p>
        </p:txBody>
      </p:sp>
      <p:sp>
        <p:nvSpPr>
          <p:cNvPr id="17" name="Rectangle 16">
            <a:extLst>
              <a:ext uri="{FF2B5EF4-FFF2-40B4-BE49-F238E27FC236}">
                <a16:creationId xmlns:a16="http://schemas.microsoft.com/office/drawing/2014/main" id="{7F750B01-700E-4E41-B2C1-0C055C949D08}"/>
              </a:ext>
            </a:extLst>
          </p:cNvPr>
          <p:cNvSpPr/>
          <p:nvPr/>
        </p:nvSpPr>
        <p:spPr>
          <a:xfrm>
            <a:off x="980017" y="1279024"/>
            <a:ext cx="10084223" cy="369332"/>
          </a:xfrm>
          <a:prstGeom prst="rect">
            <a:avLst/>
          </a:prstGeom>
        </p:spPr>
        <p:txBody>
          <a:bodyPr wrap="square">
            <a:spAutoFit/>
          </a:bodyPr>
          <a:lstStyle/>
          <a:p>
            <a:pPr defTabSz="410765" hangingPunct="0"/>
            <a:r>
              <a:rPr lang="en-US" i="1" dirty="0">
                <a:latin typeface="Inter" panose="020B0502030000000004" pitchFamily="34" charset="0"/>
                <a:ea typeface="Inter" panose="020B0502030000000004" pitchFamily="34" charset="0"/>
              </a:rPr>
              <a:t>Acquisition, Conversion, and Expansion is in the hands of end-users </a:t>
            </a:r>
          </a:p>
        </p:txBody>
      </p:sp>
    </p:spTree>
    <p:extLst>
      <p:ext uri="{BB962C8B-B14F-4D97-AF65-F5344CB8AC3E}">
        <p14:creationId xmlns:p14="http://schemas.microsoft.com/office/powerpoint/2010/main" val="2806626709"/>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18186EF-3530-AC4D-8B72-B1DB0E4C167B}"/>
              </a:ext>
            </a:extLst>
          </p:cNvPr>
          <p:cNvSpPr/>
          <p:nvPr/>
        </p:nvSpPr>
        <p:spPr>
          <a:xfrm>
            <a:off x="2116386" y="1643843"/>
            <a:ext cx="7959228" cy="553998"/>
          </a:xfrm>
          <a:prstGeom prst="rect">
            <a:avLst/>
          </a:prstGeom>
        </p:spPr>
        <p:txBody>
          <a:bodyPr wrap="square" lIns="0" tIns="0" rIns="0" bIns="0">
            <a:spAutoFit/>
          </a:bodyPr>
          <a:lstStyle/>
          <a:p>
            <a:r>
              <a:rPr lang="en-US" sz="3600" dirty="0">
                <a:latin typeface="Inter" panose="020B0502030000000004" pitchFamily="34" charset="0"/>
                <a:ea typeface="Inter" panose="020B0502030000000004" pitchFamily="34" charset="0"/>
              </a:rPr>
              <a:t>What Product-Led Growth Means</a:t>
            </a:r>
          </a:p>
        </p:txBody>
      </p:sp>
      <p:cxnSp>
        <p:nvCxnSpPr>
          <p:cNvPr id="7" name="Straight Connector 6">
            <a:extLst>
              <a:ext uri="{FF2B5EF4-FFF2-40B4-BE49-F238E27FC236}">
                <a16:creationId xmlns:a16="http://schemas.microsoft.com/office/drawing/2014/main" id="{F6038A60-86CA-7145-82DB-5356843AFFD2}"/>
              </a:ext>
            </a:extLst>
          </p:cNvPr>
          <p:cNvCxnSpPr>
            <a:cxnSpLocks/>
          </p:cNvCxnSpPr>
          <p:nvPr/>
        </p:nvCxnSpPr>
        <p:spPr>
          <a:xfrm>
            <a:off x="2116386" y="2490281"/>
            <a:ext cx="11871988" cy="0"/>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5601999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27" name="Innovatemap is a product agency.…"/>
          <p:cNvSpPr txBox="1"/>
          <p:nvPr/>
        </p:nvSpPr>
        <p:spPr>
          <a:xfrm>
            <a:off x="1744756" y="2604031"/>
            <a:ext cx="8702489" cy="2188547"/>
          </a:xfrm>
          <a:prstGeom prst="rect">
            <a:avLst/>
          </a:prstGeom>
          <a:ln w="3175">
            <a:miter lim="400000"/>
          </a:ln>
          <a:extLst>
            <a:ext uri="{C572A759-6A51-4108-AA02-DFA0A04FC94B}">
              <ma14:wrappingTextBoxFlag xmlns="" xmlns:ma14="http://schemas.microsoft.com/office/mac/drawingml/2011/main" val="1"/>
            </a:ext>
          </a:extLst>
        </p:spPr>
        <p:txBody>
          <a:bodyPr wrap="square" lIns="35718" tIns="35718" rIns="35718" bIns="35718">
            <a:spAutoFit/>
          </a:bodyPr>
          <a:lstStyle/>
          <a:p>
            <a:pPr defTabSz="457200">
              <a:lnSpc>
                <a:spcPts val="4240"/>
              </a:lnSpc>
              <a:defRPr sz="4500" b="1"/>
            </a:pPr>
            <a:r>
              <a:rPr lang="en-US" sz="3200" b="1" dirty="0" err="1">
                <a:latin typeface="Inter" panose="020B0502030000000004" pitchFamily="34" charset="0"/>
                <a:ea typeface="Inter" panose="020B0502030000000004" pitchFamily="34" charset="0"/>
              </a:rPr>
              <a:t>Innovatemap</a:t>
            </a:r>
            <a:r>
              <a:rPr lang="en-US" sz="3200" b="1" dirty="0">
                <a:latin typeface="Inter" panose="020B0502030000000004" pitchFamily="34" charset="0"/>
                <a:ea typeface="Inter" panose="020B0502030000000004" pitchFamily="34" charset="0"/>
              </a:rPr>
              <a:t> is a digital </a:t>
            </a:r>
            <a:r>
              <a:rPr sz="3200" b="1" dirty="0">
                <a:latin typeface="Inter" panose="020B0502030000000004" pitchFamily="34" charset="0"/>
                <a:ea typeface="Inter" panose="020B0502030000000004" pitchFamily="34" charset="0"/>
              </a:rPr>
              <a:t>product agency. </a:t>
            </a:r>
            <a:endParaRPr lang="en-US" sz="3200" b="1" dirty="0">
              <a:latin typeface="Inter" panose="020B0502030000000004" pitchFamily="34" charset="0"/>
              <a:ea typeface="Inter" panose="020B0502030000000004" pitchFamily="34" charset="0"/>
            </a:endParaRPr>
          </a:p>
          <a:p>
            <a:pPr defTabSz="457200">
              <a:lnSpc>
                <a:spcPts val="4240"/>
              </a:lnSpc>
              <a:defRPr sz="4500"/>
            </a:pPr>
            <a:r>
              <a:rPr lang="en-US" sz="3100" dirty="0">
                <a:latin typeface="Inter" panose="020B0502030000000004" pitchFamily="34" charset="0"/>
                <a:ea typeface="Inter" panose="020B0502030000000004" pitchFamily="34" charset="0"/>
                <a:cs typeface="Droid Serif" panose="02020600060500020200" pitchFamily="18" charset="0"/>
              </a:rPr>
              <a:t>We help companies of all sizes dream, design, and deliver to market winning digital products and services.</a:t>
            </a:r>
          </a:p>
        </p:txBody>
      </p:sp>
    </p:spTree>
    <p:extLst>
      <p:ext uri="{BB962C8B-B14F-4D97-AF65-F5344CB8AC3E}">
        <p14:creationId xmlns:p14="http://schemas.microsoft.com/office/powerpoint/2010/main" val="24644141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C7581257-80D3-4B4E-852C-E2F6B2585AE6}"/>
              </a:ext>
            </a:extLst>
          </p:cNvPr>
          <p:cNvSpPr txBox="1">
            <a:spLocks/>
          </p:cNvSpPr>
          <p:nvPr/>
        </p:nvSpPr>
        <p:spPr>
          <a:xfrm>
            <a:off x="928555" y="1545234"/>
            <a:ext cx="7088393" cy="701542"/>
          </a:xfrm>
          <a:prstGeom prst="rect">
            <a:avLst/>
          </a:prstGeom>
        </p:spPr>
        <p:txBody>
          <a:bodyPr/>
          <a:lstStyle>
            <a:lvl1pPr marL="0" marR="0" indent="0" algn="l" defTabSz="914400" rtl="0" eaLnBrk="1" latinLnBrk="0" hangingPunct="1">
              <a:lnSpc>
                <a:spcPct val="100000"/>
              </a:lnSpc>
              <a:spcBef>
                <a:spcPts val="0"/>
              </a:spcBef>
              <a:spcAft>
                <a:spcPts val="0"/>
              </a:spcAft>
              <a:buClrTx/>
              <a:buSzPct val="75000"/>
              <a:buFontTx/>
              <a:buNone/>
              <a:tabLst/>
              <a:defRPr kumimoji="0" lang="en-US" sz="3600" b="1" i="0" u="none" strike="noStrike" cap="none" spc="0" normalizeH="0" baseline="0" dirty="0">
                <a:ln>
                  <a:noFill/>
                </a:ln>
                <a:solidFill>
                  <a:srgbClr val="000000"/>
                </a:solidFill>
                <a:effectLst/>
                <a:uFillTx/>
                <a:latin typeface="Sequel Sans Black Head" panose="020B0503050000020004" pitchFamily="34" charset="77"/>
                <a:ea typeface="+mn-ea"/>
                <a:cs typeface="+mn-cs"/>
                <a:sym typeface="Azo Sans"/>
              </a:defRPr>
            </a:lvl1pPr>
            <a:lvl2pPr marL="444500" marR="0" indent="0" algn="l" defTabSz="914400" rtl="0" eaLnBrk="1" latinLnBrk="0" hangingPunct="1">
              <a:lnSpc>
                <a:spcPct val="100000"/>
              </a:lnSpc>
              <a:spcBef>
                <a:spcPts val="0"/>
              </a:spcBef>
              <a:spcAft>
                <a:spcPts val="0"/>
              </a:spcAft>
              <a:buClrTx/>
              <a:buSzPct val="75000"/>
              <a:buFontTx/>
              <a:buNone/>
              <a:tabLst/>
              <a:defRPr sz="4000" b="1" i="0" u="none" strike="noStrike" cap="none" spc="0" baseline="0">
                <a:ln>
                  <a:noFill/>
                </a:ln>
                <a:solidFill>
                  <a:srgbClr val="000000"/>
                </a:solidFill>
                <a:uFillTx/>
                <a:latin typeface="Sequel Sans Black Disp" panose="020B0503050000020004" pitchFamily="34" charset="77"/>
                <a:ea typeface="+mn-ea"/>
                <a:cs typeface="+mn-cs"/>
                <a:sym typeface="Azo Sans"/>
              </a:defRPr>
            </a:lvl2pPr>
            <a:lvl3pPr marL="889000" marR="0" indent="0" algn="l" defTabSz="914400" rtl="0" eaLnBrk="1" latinLnBrk="0" hangingPunct="1">
              <a:lnSpc>
                <a:spcPct val="100000"/>
              </a:lnSpc>
              <a:spcBef>
                <a:spcPts val="0"/>
              </a:spcBef>
              <a:spcAft>
                <a:spcPts val="0"/>
              </a:spcAft>
              <a:buClrTx/>
              <a:buSzPct val="75000"/>
              <a:buFontTx/>
              <a:buNone/>
              <a:tabLst/>
              <a:defRPr sz="4000" b="1" i="0" u="none" strike="noStrike" cap="none" spc="0" baseline="0">
                <a:ln>
                  <a:noFill/>
                </a:ln>
                <a:solidFill>
                  <a:srgbClr val="000000"/>
                </a:solidFill>
                <a:uFillTx/>
                <a:latin typeface="Sequel Sans Black Disp" panose="020B0503050000020004" pitchFamily="34" charset="77"/>
                <a:ea typeface="+mn-ea"/>
                <a:cs typeface="+mn-cs"/>
                <a:sym typeface="Azo Sans"/>
              </a:defRPr>
            </a:lvl3pPr>
            <a:lvl4pPr marL="1333500" marR="0" indent="0" algn="l" defTabSz="914400" rtl="0" eaLnBrk="1" latinLnBrk="0" hangingPunct="1">
              <a:lnSpc>
                <a:spcPct val="100000"/>
              </a:lnSpc>
              <a:spcBef>
                <a:spcPts val="0"/>
              </a:spcBef>
              <a:spcAft>
                <a:spcPts val="0"/>
              </a:spcAft>
              <a:buClrTx/>
              <a:buSzPct val="75000"/>
              <a:buFontTx/>
              <a:buNone/>
              <a:tabLst/>
              <a:defRPr sz="4000" b="1" i="0" u="none" strike="noStrike" cap="none" spc="0" baseline="0">
                <a:ln>
                  <a:noFill/>
                </a:ln>
                <a:solidFill>
                  <a:srgbClr val="000000"/>
                </a:solidFill>
                <a:uFillTx/>
                <a:latin typeface="Sequel Sans Black Disp" panose="020B0503050000020004" pitchFamily="34" charset="77"/>
                <a:ea typeface="+mn-ea"/>
                <a:cs typeface="+mn-cs"/>
                <a:sym typeface="Azo Sans"/>
              </a:defRPr>
            </a:lvl4pPr>
            <a:lvl5pPr marL="1778000" marR="0" indent="0" algn="l" defTabSz="914400" rtl="0" eaLnBrk="1" latinLnBrk="0" hangingPunct="1">
              <a:lnSpc>
                <a:spcPct val="100000"/>
              </a:lnSpc>
              <a:spcBef>
                <a:spcPts val="0"/>
              </a:spcBef>
              <a:spcAft>
                <a:spcPts val="0"/>
              </a:spcAft>
              <a:buClrTx/>
              <a:buSzPct val="75000"/>
              <a:buFontTx/>
              <a:buNone/>
              <a:tabLst/>
              <a:defRPr sz="4000" b="1" i="0" u="none" strike="noStrike" cap="none" spc="0" baseline="0">
                <a:ln>
                  <a:noFill/>
                </a:ln>
                <a:solidFill>
                  <a:srgbClr val="000000"/>
                </a:solidFill>
                <a:uFillTx/>
                <a:latin typeface="Sequel Sans Black Disp" panose="020B0503050000020004" pitchFamily="34" charset="77"/>
                <a:ea typeface="+mn-ea"/>
                <a:cs typeface="+mn-cs"/>
                <a:sym typeface="Azo Sans"/>
              </a:defRPr>
            </a:lvl5pPr>
            <a:lvl6pPr marL="2469444" marR="0" indent="-246944" algn="l" defTabSz="914400" rtl="0" eaLnBrk="1" latinLnBrk="0" hangingPunct="1">
              <a:lnSpc>
                <a:spcPct val="200000"/>
              </a:lnSpc>
              <a:spcBef>
                <a:spcPts val="0"/>
              </a:spcBef>
              <a:spcAft>
                <a:spcPts val="0"/>
              </a:spcAft>
              <a:buClrTx/>
              <a:buSzPct val="75000"/>
              <a:buFontTx/>
              <a:buChar char="•"/>
              <a:tabLst/>
              <a:defRPr sz="2000" b="0" i="0" u="none" strike="noStrike" cap="none" spc="0" baseline="0">
                <a:ln>
                  <a:noFill/>
                </a:ln>
                <a:solidFill>
                  <a:srgbClr val="000000"/>
                </a:solidFill>
                <a:uFillTx/>
                <a:latin typeface="+mn-lt"/>
                <a:ea typeface="+mn-ea"/>
                <a:cs typeface="+mn-cs"/>
                <a:sym typeface="Azo Sans"/>
              </a:defRPr>
            </a:lvl6pPr>
            <a:lvl7pPr marL="2913944" marR="0" indent="-246944" algn="l" defTabSz="914400" rtl="0" eaLnBrk="1" latinLnBrk="0" hangingPunct="1">
              <a:lnSpc>
                <a:spcPct val="200000"/>
              </a:lnSpc>
              <a:spcBef>
                <a:spcPts val="0"/>
              </a:spcBef>
              <a:spcAft>
                <a:spcPts val="0"/>
              </a:spcAft>
              <a:buClrTx/>
              <a:buSzPct val="75000"/>
              <a:buFontTx/>
              <a:buChar char="•"/>
              <a:tabLst/>
              <a:defRPr sz="2000" b="0" i="0" u="none" strike="noStrike" cap="none" spc="0" baseline="0">
                <a:ln>
                  <a:noFill/>
                </a:ln>
                <a:solidFill>
                  <a:srgbClr val="000000"/>
                </a:solidFill>
                <a:uFillTx/>
                <a:latin typeface="+mn-lt"/>
                <a:ea typeface="+mn-ea"/>
                <a:cs typeface="+mn-cs"/>
                <a:sym typeface="Azo Sans"/>
              </a:defRPr>
            </a:lvl7pPr>
            <a:lvl8pPr marL="3358444" marR="0" indent="-246944" algn="l" defTabSz="914400" rtl="0" eaLnBrk="1" latinLnBrk="0" hangingPunct="1">
              <a:lnSpc>
                <a:spcPct val="200000"/>
              </a:lnSpc>
              <a:spcBef>
                <a:spcPts val="0"/>
              </a:spcBef>
              <a:spcAft>
                <a:spcPts val="0"/>
              </a:spcAft>
              <a:buClrTx/>
              <a:buSzPct val="75000"/>
              <a:buFontTx/>
              <a:buChar char="•"/>
              <a:tabLst/>
              <a:defRPr sz="2000" b="0" i="0" u="none" strike="noStrike" cap="none" spc="0" baseline="0">
                <a:ln>
                  <a:noFill/>
                </a:ln>
                <a:solidFill>
                  <a:srgbClr val="000000"/>
                </a:solidFill>
                <a:uFillTx/>
                <a:latin typeface="+mn-lt"/>
                <a:ea typeface="+mn-ea"/>
                <a:cs typeface="+mn-cs"/>
                <a:sym typeface="Azo Sans"/>
              </a:defRPr>
            </a:lvl8pPr>
            <a:lvl9pPr marL="3802944" marR="0" indent="-246944" algn="l" defTabSz="914400" rtl="0" eaLnBrk="1" latinLnBrk="0" hangingPunct="1">
              <a:lnSpc>
                <a:spcPct val="200000"/>
              </a:lnSpc>
              <a:spcBef>
                <a:spcPts val="0"/>
              </a:spcBef>
              <a:spcAft>
                <a:spcPts val="0"/>
              </a:spcAft>
              <a:buClrTx/>
              <a:buSzPct val="75000"/>
              <a:buFontTx/>
              <a:buChar char="•"/>
              <a:tabLst/>
              <a:defRPr sz="2000" b="0" i="0" u="none" strike="noStrike" cap="none" spc="0" baseline="0">
                <a:ln>
                  <a:noFill/>
                </a:ln>
                <a:solidFill>
                  <a:srgbClr val="000000"/>
                </a:solidFill>
                <a:uFillTx/>
                <a:latin typeface="+mn-lt"/>
                <a:ea typeface="+mn-ea"/>
                <a:cs typeface="+mn-cs"/>
                <a:sym typeface="Azo Sans"/>
              </a:defRPr>
            </a:lvl9pPr>
          </a:lstStyle>
          <a:p>
            <a:endParaRPr lang="en-US" dirty="0"/>
          </a:p>
        </p:txBody>
      </p:sp>
      <p:sp>
        <p:nvSpPr>
          <p:cNvPr id="14" name="Rectangle 13">
            <a:extLst>
              <a:ext uri="{FF2B5EF4-FFF2-40B4-BE49-F238E27FC236}">
                <a16:creationId xmlns:a16="http://schemas.microsoft.com/office/drawing/2014/main" id="{7E2D654B-952E-2C4C-B5A4-90B6D62CEC2E}"/>
              </a:ext>
            </a:extLst>
          </p:cNvPr>
          <p:cNvSpPr/>
          <p:nvPr/>
        </p:nvSpPr>
        <p:spPr>
          <a:xfrm>
            <a:off x="1146539" y="1251284"/>
            <a:ext cx="10259398" cy="1439305"/>
          </a:xfrm>
          <a:prstGeom prst="rect">
            <a:avLst/>
          </a:prstGeom>
        </p:spPr>
        <p:txBody>
          <a:bodyPr wrap="square">
            <a:spAutoFit/>
          </a:bodyPr>
          <a:lstStyle/>
          <a:p>
            <a:pPr lvl="0">
              <a:lnSpc>
                <a:spcPts val="5360"/>
              </a:lnSpc>
            </a:pPr>
            <a:r>
              <a:rPr lang="en-US" sz="4400" b="1" dirty="0">
                <a:solidFill>
                  <a:schemeClr val="tx1"/>
                </a:solidFill>
                <a:latin typeface="Inter" panose="020B0502030000000004" pitchFamily="34" charset="0"/>
                <a:ea typeface="Inter" panose="020B0502030000000004" pitchFamily="34" charset="0"/>
              </a:rPr>
              <a:t>Creating growth through features that enable self-service everything.</a:t>
            </a:r>
          </a:p>
        </p:txBody>
      </p:sp>
      <p:sp>
        <p:nvSpPr>
          <p:cNvPr id="15" name="TextBox 14">
            <a:extLst>
              <a:ext uri="{FF2B5EF4-FFF2-40B4-BE49-F238E27FC236}">
                <a16:creationId xmlns:a16="http://schemas.microsoft.com/office/drawing/2014/main" id="{1E9CE691-CADC-DE48-8862-C50F17DE686C}"/>
              </a:ext>
            </a:extLst>
          </p:cNvPr>
          <p:cNvSpPr txBox="1"/>
          <p:nvPr/>
        </p:nvSpPr>
        <p:spPr>
          <a:xfrm>
            <a:off x="1210707" y="3274271"/>
            <a:ext cx="7441649" cy="219608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2" spcCol="0" rtlCol="0" anchor="t">
            <a:noAutofit/>
          </a:bodyPr>
          <a:lstStyle/>
          <a:p>
            <a:pPr>
              <a:lnSpc>
                <a:spcPct val="150000"/>
              </a:lnSpc>
              <a:spcAft>
                <a:spcPts val="1000"/>
              </a:spcAft>
            </a:pPr>
            <a:r>
              <a:rPr lang="en-US" dirty="0">
                <a:latin typeface="Inter" panose="020B0502030000000004" pitchFamily="34" charset="0"/>
                <a:ea typeface="Inter" panose="020B0502030000000004" pitchFamily="34" charset="0"/>
              </a:rPr>
              <a:t>Education</a:t>
            </a:r>
          </a:p>
          <a:p>
            <a:pPr>
              <a:lnSpc>
                <a:spcPct val="150000"/>
              </a:lnSpc>
              <a:spcAft>
                <a:spcPts val="1000"/>
              </a:spcAft>
            </a:pPr>
            <a:r>
              <a:rPr lang="en-US" dirty="0">
                <a:latin typeface="Inter" panose="020B0502030000000004" pitchFamily="34" charset="0"/>
                <a:ea typeface="Inter" panose="020B0502030000000004" pitchFamily="34" charset="0"/>
              </a:rPr>
              <a:t>Trial</a:t>
            </a:r>
          </a:p>
          <a:p>
            <a:pPr>
              <a:lnSpc>
                <a:spcPct val="150000"/>
              </a:lnSpc>
              <a:spcAft>
                <a:spcPts val="1000"/>
              </a:spcAft>
            </a:pPr>
            <a:r>
              <a:rPr lang="en-US" dirty="0">
                <a:latin typeface="Inter" panose="020B0502030000000004" pitchFamily="34" charset="0"/>
                <a:ea typeface="Inter" panose="020B0502030000000004" pitchFamily="34" charset="0"/>
              </a:rPr>
              <a:t>Sign-up</a:t>
            </a:r>
          </a:p>
          <a:p>
            <a:pPr>
              <a:lnSpc>
                <a:spcPct val="150000"/>
              </a:lnSpc>
              <a:spcAft>
                <a:spcPts val="1000"/>
              </a:spcAft>
            </a:pPr>
            <a:r>
              <a:rPr lang="en-US" dirty="0">
                <a:latin typeface="Inter" panose="020B0502030000000004" pitchFamily="34" charset="0"/>
                <a:ea typeface="Inter" panose="020B0502030000000004" pitchFamily="34" charset="0"/>
              </a:rPr>
              <a:t>Implementation</a:t>
            </a:r>
          </a:p>
          <a:p>
            <a:pPr>
              <a:lnSpc>
                <a:spcPct val="150000"/>
              </a:lnSpc>
              <a:spcAft>
                <a:spcPts val="1000"/>
              </a:spcAft>
            </a:pPr>
            <a:r>
              <a:rPr lang="en-US" dirty="0">
                <a:latin typeface="Inter" panose="020B0502030000000004" pitchFamily="34" charset="0"/>
                <a:ea typeface="Inter" panose="020B0502030000000004" pitchFamily="34" charset="0"/>
              </a:rPr>
              <a:t>Billing</a:t>
            </a:r>
          </a:p>
          <a:p>
            <a:pPr>
              <a:lnSpc>
                <a:spcPct val="150000"/>
              </a:lnSpc>
              <a:spcAft>
                <a:spcPts val="1000"/>
              </a:spcAft>
            </a:pPr>
            <a:r>
              <a:rPr lang="en-US" dirty="0">
                <a:latin typeface="Inter" panose="020B0502030000000004" pitchFamily="34" charset="0"/>
                <a:ea typeface="Inter" panose="020B0502030000000004" pitchFamily="34" charset="0"/>
              </a:rPr>
              <a:t>Sharing</a:t>
            </a:r>
          </a:p>
          <a:p>
            <a:pPr>
              <a:lnSpc>
                <a:spcPct val="150000"/>
              </a:lnSpc>
              <a:spcAft>
                <a:spcPts val="1000"/>
              </a:spcAft>
            </a:pPr>
            <a:r>
              <a:rPr lang="en-US" dirty="0">
                <a:latin typeface="Inter" panose="020B0502030000000004" pitchFamily="34" charset="0"/>
                <a:ea typeface="Inter" panose="020B0502030000000004" pitchFamily="34" charset="0"/>
              </a:rPr>
              <a:t>Upselling</a:t>
            </a:r>
          </a:p>
          <a:p>
            <a:pPr>
              <a:lnSpc>
                <a:spcPct val="150000"/>
              </a:lnSpc>
              <a:spcAft>
                <a:spcPts val="1000"/>
              </a:spcAft>
            </a:pPr>
            <a:r>
              <a:rPr lang="en-US" dirty="0">
                <a:latin typeface="Inter" panose="020B0502030000000004" pitchFamily="34" charset="0"/>
                <a:ea typeface="Inter" panose="020B0502030000000004" pitchFamily="34" charset="0"/>
              </a:rPr>
              <a:t>Renewal</a:t>
            </a:r>
          </a:p>
        </p:txBody>
      </p:sp>
      <p:sp>
        <p:nvSpPr>
          <p:cNvPr id="2" name="Rectangle 1">
            <a:extLst>
              <a:ext uri="{FF2B5EF4-FFF2-40B4-BE49-F238E27FC236}">
                <a16:creationId xmlns:a16="http://schemas.microsoft.com/office/drawing/2014/main" id="{41CF674F-17FD-D043-9B50-E64CC6D35D2E}"/>
              </a:ext>
            </a:extLst>
          </p:cNvPr>
          <p:cNvSpPr/>
          <p:nvPr/>
        </p:nvSpPr>
        <p:spPr>
          <a:xfrm>
            <a:off x="1146539" y="2824081"/>
            <a:ext cx="1593706" cy="369332"/>
          </a:xfrm>
          <a:prstGeom prst="rect">
            <a:avLst/>
          </a:prstGeom>
        </p:spPr>
        <p:txBody>
          <a:bodyPr wrap="none">
            <a:spAutoFit/>
          </a:bodyPr>
          <a:lstStyle/>
          <a:p>
            <a:r>
              <a:rPr lang="en-US" dirty="0">
                <a:solidFill>
                  <a:srgbClr val="4065F5"/>
                </a:solidFill>
                <a:latin typeface="Inter" panose="020B0502030000000004" pitchFamily="34" charset="0"/>
                <a:ea typeface="Inter" panose="020B0502030000000004" pitchFamily="34" charset="0"/>
              </a:rPr>
              <a:t>For example:</a:t>
            </a:r>
            <a:endParaRPr lang="en-US" dirty="0"/>
          </a:p>
        </p:txBody>
      </p:sp>
    </p:spTree>
    <p:extLst>
      <p:ext uri="{BB962C8B-B14F-4D97-AF65-F5344CB8AC3E}">
        <p14:creationId xmlns:p14="http://schemas.microsoft.com/office/powerpoint/2010/main" val="16594139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18186EF-3530-AC4D-8B72-B1DB0E4C167B}"/>
              </a:ext>
            </a:extLst>
          </p:cNvPr>
          <p:cNvSpPr/>
          <p:nvPr/>
        </p:nvSpPr>
        <p:spPr>
          <a:xfrm>
            <a:off x="2116386" y="1643843"/>
            <a:ext cx="7959228" cy="553998"/>
          </a:xfrm>
          <a:prstGeom prst="rect">
            <a:avLst/>
          </a:prstGeom>
        </p:spPr>
        <p:txBody>
          <a:bodyPr wrap="square" lIns="0" tIns="0" rIns="0" bIns="0">
            <a:spAutoFit/>
          </a:bodyPr>
          <a:lstStyle/>
          <a:p>
            <a:r>
              <a:rPr lang="en-US" sz="3600" dirty="0">
                <a:latin typeface="Inter" panose="020B0502030000000004" pitchFamily="34" charset="0"/>
                <a:ea typeface="Inter" panose="020B0502030000000004" pitchFamily="34" charset="0"/>
              </a:rPr>
              <a:t>How does PLG work?</a:t>
            </a:r>
          </a:p>
        </p:txBody>
      </p:sp>
      <p:cxnSp>
        <p:nvCxnSpPr>
          <p:cNvPr id="7" name="Straight Connector 6">
            <a:extLst>
              <a:ext uri="{FF2B5EF4-FFF2-40B4-BE49-F238E27FC236}">
                <a16:creationId xmlns:a16="http://schemas.microsoft.com/office/drawing/2014/main" id="{F6038A60-86CA-7145-82DB-5356843AFFD2}"/>
              </a:ext>
            </a:extLst>
          </p:cNvPr>
          <p:cNvCxnSpPr>
            <a:cxnSpLocks/>
          </p:cNvCxnSpPr>
          <p:nvPr/>
        </p:nvCxnSpPr>
        <p:spPr>
          <a:xfrm>
            <a:off x="2116386" y="2490281"/>
            <a:ext cx="11871988" cy="0"/>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6355250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5FF2064-03D9-0349-9EF1-89F7738570AD}"/>
              </a:ext>
            </a:extLst>
          </p:cNvPr>
          <p:cNvSpPr/>
          <p:nvPr/>
        </p:nvSpPr>
        <p:spPr>
          <a:xfrm>
            <a:off x="1497009" y="3105834"/>
            <a:ext cx="9197981" cy="584775"/>
          </a:xfrm>
          <a:prstGeom prst="rect">
            <a:avLst/>
          </a:prstGeom>
          <a:solidFill>
            <a:srgbClr val="FFFFFF"/>
          </a:solidFill>
        </p:spPr>
        <p:txBody>
          <a:bodyPr wrap="square">
            <a:spAutoFit/>
          </a:bodyPr>
          <a:lstStyle/>
          <a:p>
            <a:pPr marL="0" marR="0" lvl="0" indent="0" algn="ctr" defTabSz="410765" rtl="0" eaLnBrk="1" fontAlgn="auto" latinLnBrk="0" hangingPunct="0">
              <a:lnSpc>
                <a:spcPct val="100000"/>
              </a:lnSpc>
              <a:spcBef>
                <a:spcPts val="0"/>
              </a:spcBef>
              <a:spcAft>
                <a:spcPts val="600"/>
              </a:spcAft>
              <a:buClrTx/>
              <a:buSzTx/>
              <a:buFontTx/>
              <a:buNone/>
              <a:tabLst/>
              <a:defRPr/>
            </a:pPr>
            <a:r>
              <a:rPr kumimoji="0" lang="en-US" sz="3200" u="none" strike="noStrike" kern="0" cap="none" spc="0" normalizeH="0" baseline="0" noProof="0" dirty="0">
                <a:ln>
                  <a:noFill/>
                </a:ln>
                <a:solidFill>
                  <a:schemeClr val="tx1"/>
                </a:solidFill>
                <a:effectLst/>
                <a:uLnTx/>
                <a:uFillTx/>
                <a:latin typeface="Inter" panose="020B0502030000000004" pitchFamily="34" charset="0"/>
                <a:ea typeface="Inter" panose="020B0502030000000004" pitchFamily="34" charset="0"/>
                <a:sym typeface="Azo Sans"/>
              </a:rPr>
              <a:t>Acquisition </a:t>
            </a:r>
            <a:r>
              <a:rPr lang="en-US" sz="3200" kern="0" dirty="0">
                <a:latin typeface="Inter" panose="020B0502030000000004" pitchFamily="34" charset="0"/>
                <a:ea typeface="Inter" panose="020B0502030000000004" pitchFamily="34" charset="0"/>
                <a:sym typeface="Azo Sans"/>
              </a:rPr>
              <a:t> </a:t>
            </a:r>
            <a:r>
              <a:rPr kumimoji="0" lang="en-US" sz="3200" u="none" strike="noStrike" kern="0" cap="none" spc="0" normalizeH="0" baseline="0" noProof="0" dirty="0">
                <a:ln>
                  <a:noFill/>
                </a:ln>
                <a:solidFill>
                  <a:schemeClr val="tx1"/>
                </a:solidFill>
                <a:effectLst/>
                <a:uLnTx/>
                <a:uFillTx/>
                <a:latin typeface="Inter" panose="020B0502030000000004" pitchFamily="34" charset="0"/>
                <a:ea typeface="Inter" panose="020B0502030000000004" pitchFamily="34" charset="0"/>
                <a:sym typeface="Wingdings" pitchFamily="2" charset="2"/>
              </a:rPr>
              <a:t>  </a:t>
            </a:r>
            <a:r>
              <a:rPr kumimoji="0" lang="en-US" sz="3200" u="none" strike="noStrike" kern="0" cap="none" spc="0" normalizeH="0" baseline="0" noProof="0" dirty="0">
                <a:ln>
                  <a:noFill/>
                </a:ln>
                <a:solidFill>
                  <a:schemeClr val="tx1"/>
                </a:solidFill>
                <a:effectLst/>
                <a:uLnTx/>
                <a:uFillTx/>
                <a:latin typeface="Inter" panose="020B0502030000000004" pitchFamily="34" charset="0"/>
                <a:ea typeface="Inter" panose="020B0502030000000004" pitchFamily="34" charset="0"/>
                <a:sym typeface="Azo Sans"/>
              </a:rPr>
              <a:t>Conversion  </a:t>
            </a:r>
            <a:r>
              <a:rPr lang="en-US" sz="3200" dirty="0">
                <a:solidFill>
                  <a:schemeClr val="tx1"/>
                </a:solidFill>
                <a:latin typeface="Inter" panose="020B0502030000000004" pitchFamily="34" charset="0"/>
                <a:ea typeface="Inter" panose="020B0502030000000004" pitchFamily="34" charset="0"/>
                <a:sym typeface="Wingdings" pitchFamily="2" charset="2"/>
              </a:rPr>
              <a:t> </a:t>
            </a:r>
            <a:r>
              <a:rPr lang="en-US" sz="3200" dirty="0">
                <a:solidFill>
                  <a:schemeClr val="tx1"/>
                </a:solidFill>
                <a:latin typeface="Inter" panose="020B0502030000000004" pitchFamily="34" charset="0"/>
                <a:ea typeface="Inter" panose="020B0502030000000004" pitchFamily="34" charset="0"/>
              </a:rPr>
              <a:t> </a:t>
            </a:r>
            <a:r>
              <a:rPr kumimoji="0" lang="en-US" sz="3200" u="none" strike="noStrike" kern="0" cap="none" spc="0" normalizeH="0" baseline="0" noProof="0" dirty="0">
                <a:ln>
                  <a:noFill/>
                </a:ln>
                <a:solidFill>
                  <a:schemeClr val="tx1"/>
                </a:solidFill>
                <a:effectLst/>
                <a:uLnTx/>
                <a:uFillTx/>
                <a:latin typeface="Inter" panose="020B0502030000000004" pitchFamily="34" charset="0"/>
                <a:ea typeface="Inter" panose="020B0502030000000004" pitchFamily="34" charset="0"/>
                <a:sym typeface="Azo Sans"/>
              </a:rPr>
              <a:t>Expansion</a:t>
            </a:r>
          </a:p>
        </p:txBody>
      </p:sp>
    </p:spTree>
    <p:extLst>
      <p:ext uri="{BB962C8B-B14F-4D97-AF65-F5344CB8AC3E}">
        <p14:creationId xmlns:p14="http://schemas.microsoft.com/office/powerpoint/2010/main" val="11828044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28220C-4501-6740-9071-44B9FA669B0C}"/>
              </a:ext>
            </a:extLst>
          </p:cNvPr>
          <p:cNvSpPr/>
          <p:nvPr/>
        </p:nvSpPr>
        <p:spPr>
          <a:xfrm>
            <a:off x="1088976" y="2469699"/>
            <a:ext cx="11103024" cy="1918602"/>
          </a:xfrm>
          <a:prstGeom prst="rect">
            <a:avLst/>
          </a:prstGeom>
        </p:spPr>
        <p:txBody>
          <a:bodyPr wrap="square">
            <a:spAutoFit/>
          </a:bodyPr>
          <a:lstStyle/>
          <a:p>
            <a:pPr lvl="0">
              <a:lnSpc>
                <a:spcPts val="4920"/>
              </a:lnSpc>
            </a:pPr>
            <a:r>
              <a:rPr lang="en-US" sz="3200" dirty="0">
                <a:solidFill>
                  <a:schemeClr val="tx1"/>
                </a:solidFill>
                <a:latin typeface="Inter" panose="020B0502030000000004" pitchFamily="34" charset="0"/>
                <a:ea typeface="Inter" panose="020B0502030000000004" pitchFamily="34" charset="0"/>
              </a:rPr>
              <a:t>Acquisition is people being </a:t>
            </a:r>
            <a:r>
              <a:rPr lang="en-US" sz="3200" dirty="0">
                <a:solidFill>
                  <a:srgbClr val="007F68"/>
                </a:solidFill>
                <a:latin typeface="Inter" panose="020B0502030000000004" pitchFamily="34" charset="0"/>
                <a:ea typeface="Inter" panose="020B0502030000000004" pitchFamily="34" charset="0"/>
              </a:rPr>
              <a:t>aware of your product</a:t>
            </a:r>
            <a:r>
              <a:rPr lang="en-US" sz="3200" dirty="0">
                <a:solidFill>
                  <a:schemeClr val="tx1"/>
                </a:solidFill>
                <a:latin typeface="Inter" panose="020B0502030000000004" pitchFamily="34" charset="0"/>
                <a:ea typeface="Inter" panose="020B0502030000000004" pitchFamily="34" charset="0"/>
              </a:rPr>
              <a:t>, having a way to </a:t>
            </a:r>
            <a:r>
              <a:rPr lang="en-US" sz="3200" dirty="0">
                <a:solidFill>
                  <a:srgbClr val="007F68"/>
                </a:solidFill>
                <a:latin typeface="Inter" panose="020B0502030000000004" pitchFamily="34" charset="0"/>
                <a:ea typeface="Inter" panose="020B0502030000000004" pitchFamily="34" charset="0"/>
              </a:rPr>
              <a:t>experience your product</a:t>
            </a:r>
            <a:r>
              <a:rPr lang="en-US" sz="3200" dirty="0">
                <a:solidFill>
                  <a:schemeClr val="tx1"/>
                </a:solidFill>
                <a:latin typeface="Inter" panose="020B0502030000000004" pitchFamily="34" charset="0"/>
                <a:ea typeface="Inter" panose="020B0502030000000004" pitchFamily="34" charset="0"/>
              </a:rPr>
              <a:t>, </a:t>
            </a:r>
            <a:br>
              <a:rPr lang="en-US" sz="3200" dirty="0">
                <a:solidFill>
                  <a:schemeClr val="tx1"/>
                </a:solidFill>
                <a:latin typeface="Inter" panose="020B0502030000000004" pitchFamily="34" charset="0"/>
                <a:ea typeface="Inter" panose="020B0502030000000004" pitchFamily="34" charset="0"/>
              </a:rPr>
            </a:br>
            <a:r>
              <a:rPr lang="en-US" sz="3200" dirty="0">
                <a:solidFill>
                  <a:schemeClr val="tx1"/>
                </a:solidFill>
                <a:latin typeface="Inter" panose="020B0502030000000004" pitchFamily="34" charset="0"/>
                <a:ea typeface="Inter" panose="020B0502030000000004" pitchFamily="34" charset="0"/>
              </a:rPr>
              <a:t>and having a </a:t>
            </a:r>
            <a:r>
              <a:rPr lang="en-US" sz="3200" dirty="0">
                <a:solidFill>
                  <a:srgbClr val="007F68"/>
                </a:solidFill>
                <a:latin typeface="Inter" panose="020B0502030000000004" pitchFamily="34" charset="0"/>
                <a:ea typeface="Inter" panose="020B0502030000000004" pitchFamily="34" charset="0"/>
              </a:rPr>
              <a:t>reason to come back</a:t>
            </a:r>
            <a:r>
              <a:rPr lang="en-US" sz="3200" dirty="0">
                <a:solidFill>
                  <a:schemeClr val="tx1"/>
                </a:solidFill>
                <a:latin typeface="Inter" panose="020B0502030000000004" pitchFamily="34" charset="0"/>
                <a:ea typeface="Inter" panose="020B0502030000000004" pitchFamily="34" charset="0"/>
              </a:rPr>
              <a:t>.</a:t>
            </a:r>
          </a:p>
        </p:txBody>
      </p:sp>
      <p:sp>
        <p:nvSpPr>
          <p:cNvPr id="13" name="Rectangle 12">
            <a:extLst>
              <a:ext uri="{FF2B5EF4-FFF2-40B4-BE49-F238E27FC236}">
                <a16:creationId xmlns:a16="http://schemas.microsoft.com/office/drawing/2014/main" id="{DDE988F0-64D0-A449-863E-503A2C7C7A82}"/>
              </a:ext>
            </a:extLst>
          </p:cNvPr>
          <p:cNvSpPr/>
          <p:nvPr/>
        </p:nvSpPr>
        <p:spPr>
          <a:xfrm>
            <a:off x="-2039567" y="511424"/>
            <a:ext cx="9197981" cy="276999"/>
          </a:xfrm>
          <a:prstGeom prst="rect">
            <a:avLst/>
          </a:prstGeom>
          <a:solidFill>
            <a:srgbClr val="FFFFFF"/>
          </a:solidFill>
        </p:spPr>
        <p:txBody>
          <a:bodyPr wrap="square">
            <a:spAutoFit/>
          </a:bodyPr>
          <a:lstStyle/>
          <a:p>
            <a:pPr marL="0" marR="0" lvl="0" indent="0" algn="ctr" defTabSz="410765" rtl="0" eaLnBrk="1" fontAlgn="auto" latinLnBrk="0" hangingPunct="0">
              <a:lnSpc>
                <a:spcPct val="100000"/>
              </a:lnSpc>
              <a:spcBef>
                <a:spcPts val="0"/>
              </a:spcBef>
              <a:spcAft>
                <a:spcPts val="600"/>
              </a:spcAft>
              <a:buClrTx/>
              <a:buSzTx/>
              <a:buFontTx/>
              <a:buNone/>
              <a:tabLst/>
              <a:defRPr/>
            </a:pPr>
            <a:r>
              <a:rPr kumimoji="0" lang="en-US" sz="1200" u="none" strike="noStrike" kern="0" cap="none" spc="0" normalizeH="0" baseline="0" noProof="0" dirty="0">
                <a:ln>
                  <a:noFill/>
                </a:ln>
                <a:solidFill>
                  <a:srgbClr val="007F68"/>
                </a:solidFill>
                <a:effectLst/>
                <a:uLnTx/>
                <a:uFillTx/>
                <a:latin typeface="Inter" panose="020B0502030000000004" pitchFamily="34" charset="0"/>
                <a:ea typeface="Inter" panose="020B0502030000000004" pitchFamily="34" charset="0"/>
                <a:sym typeface="Azo Sans"/>
              </a:rPr>
              <a:t>Acquisition</a:t>
            </a:r>
            <a:r>
              <a:rPr kumimoji="0" lang="en-US" sz="1200" u="none" strike="noStrike" kern="0" cap="none" spc="0" normalizeH="0" baseline="0" noProof="0" dirty="0">
                <a:ln>
                  <a:noFill/>
                </a:ln>
                <a:solidFill>
                  <a:schemeClr val="tx1"/>
                </a:solidFill>
                <a:effectLst/>
                <a:uLnTx/>
                <a:uFillTx/>
                <a:latin typeface="Inter" panose="020B0502030000000004" pitchFamily="34" charset="0"/>
                <a:ea typeface="Inter" panose="020B0502030000000004" pitchFamily="34" charset="0"/>
                <a:sym typeface="Azo Sans"/>
              </a:rPr>
              <a:t> </a:t>
            </a:r>
            <a:r>
              <a:rPr kumimoji="0" lang="en-US" sz="1200" u="none" strike="noStrike" kern="0" cap="none" spc="0" normalizeH="0" baseline="0" noProof="0" dirty="0">
                <a:ln>
                  <a:noFill/>
                </a:ln>
                <a:solidFill>
                  <a:schemeClr val="bg1">
                    <a:lumMod val="85000"/>
                  </a:schemeClr>
                </a:solidFill>
                <a:effectLst/>
                <a:uLnTx/>
                <a:uFillTx/>
                <a:latin typeface="Inter" panose="020B0502030000000004" pitchFamily="34" charset="0"/>
                <a:ea typeface="Inter" panose="020B0502030000000004" pitchFamily="34" charset="0"/>
                <a:sym typeface="Wingdings" pitchFamily="2" charset="2"/>
              </a:rPr>
              <a:t> </a:t>
            </a:r>
            <a:r>
              <a:rPr kumimoji="0" lang="en-US" sz="1200" u="none" strike="noStrike" kern="0" cap="none" spc="0" normalizeH="0" baseline="0" noProof="0" dirty="0">
                <a:ln>
                  <a:noFill/>
                </a:ln>
                <a:solidFill>
                  <a:schemeClr val="bg1">
                    <a:lumMod val="85000"/>
                  </a:schemeClr>
                </a:solidFill>
                <a:effectLst/>
                <a:uLnTx/>
                <a:uFillTx/>
                <a:latin typeface="Inter" panose="020B0502030000000004" pitchFamily="34" charset="0"/>
                <a:ea typeface="Inter" panose="020B0502030000000004" pitchFamily="34" charset="0"/>
                <a:sym typeface="Azo Sans"/>
              </a:rPr>
              <a:t>Conversion </a:t>
            </a:r>
            <a:r>
              <a:rPr lang="en-US" sz="1200" dirty="0">
                <a:solidFill>
                  <a:schemeClr val="bg1">
                    <a:lumMod val="85000"/>
                  </a:schemeClr>
                </a:solidFill>
                <a:latin typeface="Inter" panose="020B0502030000000004" pitchFamily="34" charset="0"/>
                <a:ea typeface="Inter" panose="020B0502030000000004" pitchFamily="34" charset="0"/>
                <a:sym typeface="Wingdings" pitchFamily="2" charset="2"/>
              </a:rPr>
              <a:t></a:t>
            </a:r>
            <a:r>
              <a:rPr lang="en-US" sz="1200" dirty="0">
                <a:solidFill>
                  <a:schemeClr val="bg1">
                    <a:lumMod val="85000"/>
                  </a:schemeClr>
                </a:solidFill>
                <a:latin typeface="Inter" panose="020B0502030000000004" pitchFamily="34" charset="0"/>
                <a:ea typeface="Inter" panose="020B0502030000000004" pitchFamily="34" charset="0"/>
              </a:rPr>
              <a:t> </a:t>
            </a:r>
            <a:r>
              <a:rPr kumimoji="0" lang="en-US" sz="1200" u="none" strike="noStrike" kern="0" cap="none" spc="0" normalizeH="0" baseline="0" noProof="0" dirty="0">
                <a:ln>
                  <a:noFill/>
                </a:ln>
                <a:solidFill>
                  <a:schemeClr val="bg1">
                    <a:lumMod val="85000"/>
                  </a:schemeClr>
                </a:solidFill>
                <a:effectLst/>
                <a:uLnTx/>
                <a:uFillTx/>
                <a:latin typeface="Inter" panose="020B0502030000000004" pitchFamily="34" charset="0"/>
                <a:ea typeface="Inter" panose="020B0502030000000004" pitchFamily="34" charset="0"/>
                <a:sym typeface="Azo Sans"/>
              </a:rPr>
              <a:t>Expansion</a:t>
            </a:r>
          </a:p>
        </p:txBody>
      </p:sp>
    </p:spTree>
    <p:extLst>
      <p:ext uri="{BB962C8B-B14F-4D97-AF65-F5344CB8AC3E}">
        <p14:creationId xmlns:p14="http://schemas.microsoft.com/office/powerpoint/2010/main" val="41280264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50CC844C-17A2-FE4D-A13F-CB99BEB05138}"/>
              </a:ext>
            </a:extLst>
          </p:cNvPr>
          <p:cNvSpPr/>
          <p:nvPr/>
        </p:nvSpPr>
        <p:spPr>
          <a:xfrm>
            <a:off x="7004363" y="5992506"/>
            <a:ext cx="2097304" cy="320202"/>
          </a:xfrm>
          <a:prstGeom prst="roundRect">
            <a:avLst/>
          </a:prstGeom>
          <a:solidFill>
            <a:srgbClr val="94E6D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00" u="none" strike="noStrike" cap="none" spc="0" normalizeH="0" baseline="0" dirty="0">
              <a:ln>
                <a:noFill/>
              </a:ln>
              <a:solidFill>
                <a:srgbClr val="FFFFFF"/>
              </a:solidFill>
              <a:effectLst/>
              <a:uFillTx/>
              <a:latin typeface="Inter" panose="020B0502030000000004" pitchFamily="34" charset="0"/>
              <a:ea typeface="Inter" panose="020B0502030000000004" pitchFamily="34" charset="0"/>
              <a:cs typeface="Helvetica Light"/>
              <a:sym typeface="Helvetica Light"/>
            </a:endParaRPr>
          </a:p>
        </p:txBody>
      </p:sp>
      <p:sp>
        <p:nvSpPr>
          <p:cNvPr id="2" name="Rectangle 1">
            <a:extLst>
              <a:ext uri="{FF2B5EF4-FFF2-40B4-BE49-F238E27FC236}">
                <a16:creationId xmlns:a16="http://schemas.microsoft.com/office/drawing/2014/main" id="{18691333-782F-C84E-A9F1-560E88DA66FC}"/>
              </a:ext>
            </a:extLst>
          </p:cNvPr>
          <p:cNvSpPr/>
          <p:nvPr/>
        </p:nvSpPr>
        <p:spPr>
          <a:xfrm>
            <a:off x="1522762" y="5973076"/>
            <a:ext cx="8858283" cy="459228"/>
          </a:xfrm>
          <a:prstGeom prst="rect">
            <a:avLst/>
          </a:prstGeom>
        </p:spPr>
        <p:txBody>
          <a:bodyPr wrap="square">
            <a:spAutoFit/>
          </a:bodyPr>
          <a:lstStyle/>
          <a:p>
            <a:pPr lvl="0" algn="ctr">
              <a:lnSpc>
                <a:spcPct val="150000"/>
              </a:lnSpc>
            </a:pPr>
            <a:r>
              <a:rPr lang="en-US" dirty="0">
                <a:solidFill>
                  <a:schemeClr val="tx1"/>
                </a:solidFill>
                <a:latin typeface="Inter" panose="020B0502030000000004" pitchFamily="34" charset="0"/>
                <a:ea typeface="Inter" panose="020B0502030000000004" pitchFamily="34" charset="0"/>
              </a:rPr>
              <a:t>People being aware of your product = Brand + Marketing</a:t>
            </a:r>
          </a:p>
        </p:txBody>
      </p:sp>
      <p:sp>
        <p:nvSpPr>
          <p:cNvPr id="9" name="Rectangle 8">
            <a:extLst>
              <a:ext uri="{FF2B5EF4-FFF2-40B4-BE49-F238E27FC236}">
                <a16:creationId xmlns:a16="http://schemas.microsoft.com/office/drawing/2014/main" id="{156AD027-6538-0A48-8BD8-9C8562877A49}"/>
              </a:ext>
            </a:extLst>
          </p:cNvPr>
          <p:cNvSpPr/>
          <p:nvPr/>
        </p:nvSpPr>
        <p:spPr>
          <a:xfrm>
            <a:off x="-2039567" y="511424"/>
            <a:ext cx="9197981" cy="276999"/>
          </a:xfrm>
          <a:prstGeom prst="rect">
            <a:avLst/>
          </a:prstGeom>
          <a:solidFill>
            <a:srgbClr val="FFFFFF"/>
          </a:solidFill>
        </p:spPr>
        <p:txBody>
          <a:bodyPr wrap="square">
            <a:spAutoFit/>
          </a:bodyPr>
          <a:lstStyle/>
          <a:p>
            <a:pPr marL="0" marR="0" lvl="0" indent="0" algn="ctr" defTabSz="410765" rtl="0" eaLnBrk="1" fontAlgn="auto" latinLnBrk="0" hangingPunct="0">
              <a:lnSpc>
                <a:spcPct val="100000"/>
              </a:lnSpc>
              <a:spcBef>
                <a:spcPts val="0"/>
              </a:spcBef>
              <a:spcAft>
                <a:spcPts val="600"/>
              </a:spcAft>
              <a:buClrTx/>
              <a:buSzTx/>
              <a:buFontTx/>
              <a:buNone/>
              <a:tabLst/>
              <a:defRPr/>
            </a:pPr>
            <a:r>
              <a:rPr kumimoji="0" lang="en-US" sz="1200" u="none" strike="noStrike" kern="0" cap="none" spc="0" normalizeH="0" baseline="0" noProof="0" dirty="0">
                <a:ln>
                  <a:noFill/>
                </a:ln>
                <a:solidFill>
                  <a:srgbClr val="007F68"/>
                </a:solidFill>
                <a:effectLst/>
                <a:uLnTx/>
                <a:uFillTx/>
                <a:latin typeface="Inter" panose="020B0502030000000004" pitchFamily="34" charset="0"/>
                <a:ea typeface="Inter" panose="020B0502030000000004" pitchFamily="34" charset="0"/>
                <a:sym typeface="Azo Sans"/>
              </a:rPr>
              <a:t>Acquisition</a:t>
            </a:r>
            <a:r>
              <a:rPr kumimoji="0" lang="en-US" sz="1200" u="none" strike="noStrike" kern="0" cap="none" spc="0" normalizeH="0" baseline="0" noProof="0" dirty="0">
                <a:ln>
                  <a:noFill/>
                </a:ln>
                <a:solidFill>
                  <a:schemeClr val="tx1"/>
                </a:solidFill>
                <a:effectLst/>
                <a:uLnTx/>
                <a:uFillTx/>
                <a:latin typeface="Inter" panose="020B0502030000000004" pitchFamily="34" charset="0"/>
                <a:ea typeface="Inter" panose="020B0502030000000004" pitchFamily="34" charset="0"/>
                <a:sym typeface="Azo Sans"/>
              </a:rPr>
              <a:t> </a:t>
            </a:r>
            <a:r>
              <a:rPr kumimoji="0" lang="en-US" sz="1200" u="none" strike="noStrike" kern="0" cap="none" spc="0" normalizeH="0" baseline="0" noProof="0" dirty="0">
                <a:ln>
                  <a:noFill/>
                </a:ln>
                <a:solidFill>
                  <a:schemeClr val="bg1">
                    <a:lumMod val="85000"/>
                  </a:schemeClr>
                </a:solidFill>
                <a:effectLst/>
                <a:uLnTx/>
                <a:uFillTx/>
                <a:latin typeface="Inter" panose="020B0502030000000004" pitchFamily="34" charset="0"/>
                <a:ea typeface="Inter" panose="020B0502030000000004" pitchFamily="34" charset="0"/>
                <a:sym typeface="Wingdings" pitchFamily="2" charset="2"/>
              </a:rPr>
              <a:t> </a:t>
            </a:r>
            <a:r>
              <a:rPr kumimoji="0" lang="en-US" sz="1200" u="none" strike="noStrike" kern="0" cap="none" spc="0" normalizeH="0" baseline="0" noProof="0" dirty="0">
                <a:ln>
                  <a:noFill/>
                </a:ln>
                <a:solidFill>
                  <a:schemeClr val="bg1">
                    <a:lumMod val="85000"/>
                  </a:schemeClr>
                </a:solidFill>
                <a:effectLst/>
                <a:uLnTx/>
                <a:uFillTx/>
                <a:latin typeface="Inter" panose="020B0502030000000004" pitchFamily="34" charset="0"/>
                <a:ea typeface="Inter" panose="020B0502030000000004" pitchFamily="34" charset="0"/>
                <a:sym typeface="Azo Sans"/>
              </a:rPr>
              <a:t>Conversion </a:t>
            </a:r>
            <a:r>
              <a:rPr lang="en-US" sz="1200" dirty="0">
                <a:solidFill>
                  <a:schemeClr val="bg1">
                    <a:lumMod val="85000"/>
                  </a:schemeClr>
                </a:solidFill>
                <a:latin typeface="Inter" panose="020B0502030000000004" pitchFamily="34" charset="0"/>
                <a:ea typeface="Inter" panose="020B0502030000000004" pitchFamily="34" charset="0"/>
                <a:sym typeface="Wingdings" pitchFamily="2" charset="2"/>
              </a:rPr>
              <a:t></a:t>
            </a:r>
            <a:r>
              <a:rPr lang="en-US" sz="1200" dirty="0">
                <a:solidFill>
                  <a:schemeClr val="bg1">
                    <a:lumMod val="85000"/>
                  </a:schemeClr>
                </a:solidFill>
                <a:latin typeface="Inter" panose="020B0502030000000004" pitchFamily="34" charset="0"/>
                <a:ea typeface="Inter" panose="020B0502030000000004" pitchFamily="34" charset="0"/>
              </a:rPr>
              <a:t> </a:t>
            </a:r>
            <a:r>
              <a:rPr kumimoji="0" lang="en-US" sz="1200" u="none" strike="noStrike" kern="0" cap="none" spc="0" normalizeH="0" baseline="0" noProof="0" dirty="0">
                <a:ln>
                  <a:noFill/>
                </a:ln>
                <a:solidFill>
                  <a:schemeClr val="bg1">
                    <a:lumMod val="85000"/>
                  </a:schemeClr>
                </a:solidFill>
                <a:effectLst/>
                <a:uLnTx/>
                <a:uFillTx/>
                <a:latin typeface="Inter" panose="020B0502030000000004" pitchFamily="34" charset="0"/>
                <a:ea typeface="Inter" panose="020B0502030000000004" pitchFamily="34" charset="0"/>
                <a:sym typeface="Azo Sans"/>
              </a:rPr>
              <a:t>Expansion</a:t>
            </a:r>
          </a:p>
        </p:txBody>
      </p:sp>
      <p:pic>
        <p:nvPicPr>
          <p:cNvPr id="3" name="Picture 2">
            <a:extLst>
              <a:ext uri="{FF2B5EF4-FFF2-40B4-BE49-F238E27FC236}">
                <a16:creationId xmlns:a16="http://schemas.microsoft.com/office/drawing/2014/main" id="{52DDB55A-14E8-104D-BF2C-B7BDDE09E3AF}"/>
              </a:ext>
            </a:extLst>
          </p:cNvPr>
          <p:cNvPicPr>
            <a:picLocks noChangeAspect="1"/>
          </p:cNvPicPr>
          <p:nvPr/>
        </p:nvPicPr>
        <p:blipFill>
          <a:blip r:embed="rId3"/>
          <a:stretch>
            <a:fillRect/>
          </a:stretch>
        </p:blipFill>
        <p:spPr>
          <a:xfrm>
            <a:off x="1186461" y="961834"/>
            <a:ext cx="10262587" cy="4872935"/>
          </a:xfrm>
          <a:prstGeom prst="rect">
            <a:avLst/>
          </a:prstGeom>
        </p:spPr>
      </p:pic>
    </p:spTree>
    <p:extLst>
      <p:ext uri="{BB962C8B-B14F-4D97-AF65-F5344CB8AC3E}">
        <p14:creationId xmlns:p14="http://schemas.microsoft.com/office/powerpoint/2010/main" val="28220160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691333-782F-C84E-A9F1-560E88DA66FC}"/>
              </a:ext>
            </a:extLst>
          </p:cNvPr>
          <p:cNvSpPr/>
          <p:nvPr/>
        </p:nvSpPr>
        <p:spPr>
          <a:xfrm>
            <a:off x="2704294" y="4834913"/>
            <a:ext cx="6783412" cy="1231234"/>
          </a:xfrm>
          <a:prstGeom prst="rect">
            <a:avLst/>
          </a:prstGeom>
        </p:spPr>
        <p:txBody>
          <a:bodyPr wrap="square">
            <a:spAutoFit/>
          </a:bodyPr>
          <a:lstStyle/>
          <a:p>
            <a:pPr lvl="0" algn="ctr">
              <a:lnSpc>
                <a:spcPts val="2200"/>
              </a:lnSpc>
              <a:spcAft>
                <a:spcPts val="1200"/>
              </a:spcAft>
            </a:pPr>
            <a:r>
              <a:rPr lang="en-US" dirty="0">
                <a:solidFill>
                  <a:schemeClr val="tx1"/>
                </a:solidFill>
                <a:latin typeface="Inter" panose="020B0502030000000004" pitchFamily="34" charset="0"/>
                <a:ea typeface="Inter" panose="020B0502030000000004" pitchFamily="34" charset="0"/>
              </a:rPr>
              <a:t>Is your product approachable?</a:t>
            </a:r>
          </a:p>
          <a:p>
            <a:pPr lvl="0" algn="ctr">
              <a:lnSpc>
                <a:spcPts val="2200"/>
              </a:lnSpc>
              <a:spcAft>
                <a:spcPts val="1200"/>
              </a:spcAft>
            </a:pPr>
            <a:r>
              <a:rPr lang="en-US" dirty="0">
                <a:solidFill>
                  <a:schemeClr val="tx1"/>
                </a:solidFill>
                <a:latin typeface="Inter" panose="020B0502030000000004" pitchFamily="34" charset="0"/>
                <a:ea typeface="Inter" panose="020B0502030000000004" pitchFamily="34" charset="0"/>
              </a:rPr>
              <a:t>Does it have a recognizable identity and voice?</a:t>
            </a:r>
          </a:p>
          <a:p>
            <a:pPr lvl="0" algn="ctr">
              <a:lnSpc>
                <a:spcPts val="2200"/>
              </a:lnSpc>
              <a:spcAft>
                <a:spcPts val="1200"/>
              </a:spcAft>
            </a:pPr>
            <a:r>
              <a:rPr lang="en-US" dirty="0">
                <a:solidFill>
                  <a:schemeClr val="tx1"/>
                </a:solidFill>
                <a:latin typeface="Inter" panose="020B0502030000000004" pitchFamily="34" charset="0"/>
                <a:ea typeface="Inter" panose="020B0502030000000004" pitchFamily="34" charset="0"/>
              </a:rPr>
              <a:t>Does the experience feel right for your target audience?</a:t>
            </a:r>
          </a:p>
        </p:txBody>
      </p:sp>
      <p:sp>
        <p:nvSpPr>
          <p:cNvPr id="8" name="Rectangle 7">
            <a:extLst>
              <a:ext uri="{FF2B5EF4-FFF2-40B4-BE49-F238E27FC236}">
                <a16:creationId xmlns:a16="http://schemas.microsoft.com/office/drawing/2014/main" id="{D12F08C8-DBEF-1C48-B571-06B4319BC193}"/>
              </a:ext>
            </a:extLst>
          </p:cNvPr>
          <p:cNvSpPr/>
          <p:nvPr/>
        </p:nvSpPr>
        <p:spPr>
          <a:xfrm>
            <a:off x="-2039567" y="511424"/>
            <a:ext cx="9197981" cy="276999"/>
          </a:xfrm>
          <a:prstGeom prst="rect">
            <a:avLst/>
          </a:prstGeom>
          <a:solidFill>
            <a:srgbClr val="FFFFFF"/>
          </a:solidFill>
        </p:spPr>
        <p:txBody>
          <a:bodyPr wrap="square">
            <a:spAutoFit/>
          </a:bodyPr>
          <a:lstStyle/>
          <a:p>
            <a:pPr marL="0" marR="0" lvl="0" indent="0" algn="ctr" defTabSz="410765" rtl="0" eaLnBrk="1" fontAlgn="auto" latinLnBrk="0" hangingPunct="0">
              <a:lnSpc>
                <a:spcPct val="100000"/>
              </a:lnSpc>
              <a:spcBef>
                <a:spcPts val="0"/>
              </a:spcBef>
              <a:spcAft>
                <a:spcPts val="600"/>
              </a:spcAft>
              <a:buClrTx/>
              <a:buSzTx/>
              <a:buFontTx/>
              <a:buNone/>
              <a:tabLst/>
              <a:defRPr/>
            </a:pPr>
            <a:r>
              <a:rPr kumimoji="0" lang="en-US" sz="1200" u="none" strike="noStrike" kern="0" cap="none" spc="0" normalizeH="0" baseline="0" noProof="0" dirty="0">
                <a:ln>
                  <a:noFill/>
                </a:ln>
                <a:solidFill>
                  <a:srgbClr val="007F68"/>
                </a:solidFill>
                <a:effectLst/>
                <a:uLnTx/>
                <a:uFillTx/>
                <a:latin typeface="Inter" panose="020B0502030000000004" pitchFamily="34" charset="0"/>
                <a:ea typeface="Inter" panose="020B0502030000000004" pitchFamily="34" charset="0"/>
                <a:sym typeface="Azo Sans"/>
              </a:rPr>
              <a:t>Acquisition</a:t>
            </a:r>
            <a:r>
              <a:rPr kumimoji="0" lang="en-US" sz="1200" u="none" strike="noStrike" kern="0" cap="none" spc="0" normalizeH="0" baseline="0" noProof="0" dirty="0">
                <a:ln>
                  <a:noFill/>
                </a:ln>
                <a:solidFill>
                  <a:schemeClr val="tx1"/>
                </a:solidFill>
                <a:effectLst/>
                <a:uLnTx/>
                <a:uFillTx/>
                <a:latin typeface="Inter" panose="020B0502030000000004" pitchFamily="34" charset="0"/>
                <a:ea typeface="Inter" panose="020B0502030000000004" pitchFamily="34" charset="0"/>
                <a:sym typeface="Azo Sans"/>
              </a:rPr>
              <a:t> </a:t>
            </a:r>
            <a:r>
              <a:rPr kumimoji="0" lang="en-US" sz="1200" u="none" strike="noStrike" kern="0" cap="none" spc="0" normalizeH="0" baseline="0" noProof="0" dirty="0">
                <a:ln>
                  <a:noFill/>
                </a:ln>
                <a:solidFill>
                  <a:schemeClr val="bg1">
                    <a:lumMod val="85000"/>
                  </a:schemeClr>
                </a:solidFill>
                <a:effectLst/>
                <a:uLnTx/>
                <a:uFillTx/>
                <a:latin typeface="Inter" panose="020B0502030000000004" pitchFamily="34" charset="0"/>
                <a:ea typeface="Inter" panose="020B0502030000000004" pitchFamily="34" charset="0"/>
                <a:sym typeface="Wingdings" pitchFamily="2" charset="2"/>
              </a:rPr>
              <a:t> </a:t>
            </a:r>
            <a:r>
              <a:rPr kumimoji="0" lang="en-US" sz="1200" u="none" strike="noStrike" kern="0" cap="none" spc="0" normalizeH="0" baseline="0" noProof="0" dirty="0">
                <a:ln>
                  <a:noFill/>
                </a:ln>
                <a:solidFill>
                  <a:schemeClr val="bg1">
                    <a:lumMod val="85000"/>
                  </a:schemeClr>
                </a:solidFill>
                <a:effectLst/>
                <a:uLnTx/>
                <a:uFillTx/>
                <a:latin typeface="Inter" panose="020B0502030000000004" pitchFamily="34" charset="0"/>
                <a:ea typeface="Inter" panose="020B0502030000000004" pitchFamily="34" charset="0"/>
                <a:sym typeface="Azo Sans"/>
              </a:rPr>
              <a:t>Conversion </a:t>
            </a:r>
            <a:r>
              <a:rPr lang="en-US" sz="1200" dirty="0">
                <a:solidFill>
                  <a:schemeClr val="bg1">
                    <a:lumMod val="85000"/>
                  </a:schemeClr>
                </a:solidFill>
                <a:latin typeface="Inter" panose="020B0502030000000004" pitchFamily="34" charset="0"/>
                <a:ea typeface="Inter" panose="020B0502030000000004" pitchFamily="34" charset="0"/>
                <a:sym typeface="Wingdings" pitchFamily="2" charset="2"/>
              </a:rPr>
              <a:t></a:t>
            </a:r>
            <a:r>
              <a:rPr lang="en-US" sz="1200" dirty="0">
                <a:solidFill>
                  <a:schemeClr val="bg1">
                    <a:lumMod val="85000"/>
                  </a:schemeClr>
                </a:solidFill>
                <a:latin typeface="Inter" panose="020B0502030000000004" pitchFamily="34" charset="0"/>
                <a:ea typeface="Inter" panose="020B0502030000000004" pitchFamily="34" charset="0"/>
              </a:rPr>
              <a:t> </a:t>
            </a:r>
            <a:r>
              <a:rPr kumimoji="0" lang="en-US" sz="1200" u="none" strike="noStrike" kern="0" cap="none" spc="0" normalizeH="0" baseline="0" noProof="0" dirty="0">
                <a:ln>
                  <a:noFill/>
                </a:ln>
                <a:solidFill>
                  <a:schemeClr val="bg1">
                    <a:lumMod val="85000"/>
                  </a:schemeClr>
                </a:solidFill>
                <a:effectLst/>
                <a:uLnTx/>
                <a:uFillTx/>
                <a:latin typeface="Inter" panose="020B0502030000000004" pitchFamily="34" charset="0"/>
                <a:ea typeface="Inter" panose="020B0502030000000004" pitchFamily="34" charset="0"/>
                <a:sym typeface="Azo Sans"/>
              </a:rPr>
              <a:t>Expansion</a:t>
            </a:r>
          </a:p>
        </p:txBody>
      </p:sp>
      <p:pic>
        <p:nvPicPr>
          <p:cNvPr id="3" name="Picture 2">
            <a:extLst>
              <a:ext uri="{FF2B5EF4-FFF2-40B4-BE49-F238E27FC236}">
                <a16:creationId xmlns:a16="http://schemas.microsoft.com/office/drawing/2014/main" id="{9B9D8E2F-46A2-2040-8895-E2385137DA9F}"/>
              </a:ext>
            </a:extLst>
          </p:cNvPr>
          <p:cNvPicPr>
            <a:picLocks noChangeAspect="1"/>
          </p:cNvPicPr>
          <p:nvPr/>
        </p:nvPicPr>
        <p:blipFill>
          <a:blip r:embed="rId3"/>
          <a:stretch>
            <a:fillRect/>
          </a:stretch>
        </p:blipFill>
        <p:spPr>
          <a:xfrm>
            <a:off x="2299536" y="1061944"/>
            <a:ext cx="7171841" cy="3405371"/>
          </a:xfrm>
          <a:prstGeom prst="rect">
            <a:avLst/>
          </a:prstGeom>
        </p:spPr>
      </p:pic>
    </p:spTree>
    <p:extLst>
      <p:ext uri="{BB962C8B-B14F-4D97-AF65-F5344CB8AC3E}">
        <p14:creationId xmlns:p14="http://schemas.microsoft.com/office/powerpoint/2010/main" val="24370733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AD6DFF3C-C74E-1948-B810-8264A8623CC5}"/>
              </a:ext>
            </a:extLst>
          </p:cNvPr>
          <p:cNvSpPr/>
          <p:nvPr/>
        </p:nvSpPr>
        <p:spPr>
          <a:xfrm>
            <a:off x="7453096" y="6095149"/>
            <a:ext cx="1513104" cy="320202"/>
          </a:xfrm>
          <a:prstGeom prst="roundRect">
            <a:avLst/>
          </a:prstGeom>
          <a:solidFill>
            <a:srgbClr val="94E6D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00" u="none" strike="noStrike" cap="none" spc="0" normalizeH="0" baseline="0" dirty="0">
              <a:ln>
                <a:noFill/>
              </a:ln>
              <a:solidFill>
                <a:srgbClr val="FFFFFF"/>
              </a:solidFill>
              <a:effectLst/>
              <a:uFillTx/>
              <a:latin typeface="Inter" panose="020B0502030000000004" pitchFamily="34" charset="0"/>
              <a:ea typeface="Inter" panose="020B0502030000000004" pitchFamily="34" charset="0"/>
              <a:cs typeface="Helvetica Light"/>
              <a:sym typeface="Helvetica Light"/>
            </a:endParaRPr>
          </a:p>
        </p:txBody>
      </p:sp>
      <p:sp>
        <p:nvSpPr>
          <p:cNvPr id="2" name="Rectangle 1">
            <a:extLst>
              <a:ext uri="{FF2B5EF4-FFF2-40B4-BE49-F238E27FC236}">
                <a16:creationId xmlns:a16="http://schemas.microsoft.com/office/drawing/2014/main" id="{18691333-782F-C84E-A9F1-560E88DA66FC}"/>
              </a:ext>
            </a:extLst>
          </p:cNvPr>
          <p:cNvSpPr/>
          <p:nvPr/>
        </p:nvSpPr>
        <p:spPr>
          <a:xfrm>
            <a:off x="1399022" y="5981524"/>
            <a:ext cx="8858283" cy="459228"/>
          </a:xfrm>
          <a:prstGeom prst="rect">
            <a:avLst/>
          </a:prstGeom>
        </p:spPr>
        <p:txBody>
          <a:bodyPr wrap="square">
            <a:spAutoFit/>
          </a:bodyPr>
          <a:lstStyle/>
          <a:p>
            <a:pPr lvl="0" algn="ctr">
              <a:lnSpc>
                <a:spcPct val="150000"/>
              </a:lnSpc>
            </a:pPr>
            <a:r>
              <a:rPr lang="en-US" dirty="0">
                <a:solidFill>
                  <a:schemeClr val="tx1"/>
                </a:solidFill>
                <a:latin typeface="Inter" panose="020B0502030000000004" pitchFamily="34" charset="0"/>
                <a:ea typeface="Inter" panose="020B0502030000000004" pitchFamily="34" charset="0"/>
              </a:rPr>
              <a:t>Having a way to experience your product = First-time UX</a:t>
            </a:r>
          </a:p>
        </p:txBody>
      </p:sp>
      <p:sp>
        <p:nvSpPr>
          <p:cNvPr id="6" name="Rectangle 5">
            <a:extLst>
              <a:ext uri="{FF2B5EF4-FFF2-40B4-BE49-F238E27FC236}">
                <a16:creationId xmlns:a16="http://schemas.microsoft.com/office/drawing/2014/main" id="{FF3C7B2B-22F2-5445-A60E-680CB07E5382}"/>
              </a:ext>
            </a:extLst>
          </p:cNvPr>
          <p:cNvSpPr/>
          <p:nvPr/>
        </p:nvSpPr>
        <p:spPr>
          <a:xfrm>
            <a:off x="-2039567" y="511424"/>
            <a:ext cx="9197981" cy="276999"/>
          </a:xfrm>
          <a:prstGeom prst="rect">
            <a:avLst/>
          </a:prstGeom>
          <a:solidFill>
            <a:srgbClr val="FFFFFF"/>
          </a:solidFill>
        </p:spPr>
        <p:txBody>
          <a:bodyPr wrap="square">
            <a:spAutoFit/>
          </a:bodyPr>
          <a:lstStyle/>
          <a:p>
            <a:pPr marL="0" marR="0" lvl="0" indent="0" algn="ctr" defTabSz="410765" rtl="0" eaLnBrk="1" fontAlgn="auto" latinLnBrk="0" hangingPunct="0">
              <a:lnSpc>
                <a:spcPct val="100000"/>
              </a:lnSpc>
              <a:spcBef>
                <a:spcPts val="0"/>
              </a:spcBef>
              <a:spcAft>
                <a:spcPts val="600"/>
              </a:spcAft>
              <a:buClrTx/>
              <a:buSzTx/>
              <a:buFontTx/>
              <a:buNone/>
              <a:tabLst/>
              <a:defRPr/>
            </a:pPr>
            <a:r>
              <a:rPr kumimoji="0" lang="en-US" sz="1200" u="none" strike="noStrike" kern="0" cap="none" spc="0" normalizeH="0" baseline="0" noProof="0" dirty="0">
                <a:ln>
                  <a:noFill/>
                </a:ln>
                <a:solidFill>
                  <a:srgbClr val="007F68"/>
                </a:solidFill>
                <a:effectLst/>
                <a:uLnTx/>
                <a:uFillTx/>
                <a:latin typeface="Inter" panose="020B0502030000000004" pitchFamily="34" charset="0"/>
                <a:ea typeface="Inter" panose="020B0502030000000004" pitchFamily="34" charset="0"/>
                <a:sym typeface="Azo Sans"/>
              </a:rPr>
              <a:t>Acquisition</a:t>
            </a:r>
            <a:r>
              <a:rPr kumimoji="0" lang="en-US" sz="1200" u="none" strike="noStrike" kern="0" cap="none" spc="0" normalizeH="0" baseline="0" noProof="0" dirty="0">
                <a:ln>
                  <a:noFill/>
                </a:ln>
                <a:solidFill>
                  <a:schemeClr val="tx1"/>
                </a:solidFill>
                <a:effectLst/>
                <a:uLnTx/>
                <a:uFillTx/>
                <a:latin typeface="Inter" panose="020B0502030000000004" pitchFamily="34" charset="0"/>
                <a:ea typeface="Inter" panose="020B0502030000000004" pitchFamily="34" charset="0"/>
                <a:sym typeface="Azo Sans"/>
              </a:rPr>
              <a:t> </a:t>
            </a:r>
            <a:r>
              <a:rPr kumimoji="0" lang="en-US" sz="1200" u="none" strike="noStrike" kern="0" cap="none" spc="0" normalizeH="0" baseline="0" noProof="0" dirty="0">
                <a:ln>
                  <a:noFill/>
                </a:ln>
                <a:solidFill>
                  <a:schemeClr val="bg1">
                    <a:lumMod val="85000"/>
                  </a:schemeClr>
                </a:solidFill>
                <a:effectLst/>
                <a:uLnTx/>
                <a:uFillTx/>
                <a:latin typeface="Inter" panose="020B0502030000000004" pitchFamily="34" charset="0"/>
                <a:ea typeface="Inter" panose="020B0502030000000004" pitchFamily="34" charset="0"/>
                <a:sym typeface="Wingdings" pitchFamily="2" charset="2"/>
              </a:rPr>
              <a:t> </a:t>
            </a:r>
            <a:r>
              <a:rPr kumimoji="0" lang="en-US" sz="1200" u="none" strike="noStrike" kern="0" cap="none" spc="0" normalizeH="0" baseline="0" noProof="0" dirty="0">
                <a:ln>
                  <a:noFill/>
                </a:ln>
                <a:solidFill>
                  <a:schemeClr val="bg1">
                    <a:lumMod val="85000"/>
                  </a:schemeClr>
                </a:solidFill>
                <a:effectLst/>
                <a:uLnTx/>
                <a:uFillTx/>
                <a:latin typeface="Inter" panose="020B0502030000000004" pitchFamily="34" charset="0"/>
                <a:ea typeface="Inter" panose="020B0502030000000004" pitchFamily="34" charset="0"/>
                <a:sym typeface="Azo Sans"/>
              </a:rPr>
              <a:t>Conversion </a:t>
            </a:r>
            <a:r>
              <a:rPr lang="en-US" sz="1200" dirty="0">
                <a:solidFill>
                  <a:schemeClr val="bg1">
                    <a:lumMod val="85000"/>
                  </a:schemeClr>
                </a:solidFill>
                <a:latin typeface="Inter" panose="020B0502030000000004" pitchFamily="34" charset="0"/>
                <a:ea typeface="Inter" panose="020B0502030000000004" pitchFamily="34" charset="0"/>
                <a:sym typeface="Wingdings" pitchFamily="2" charset="2"/>
              </a:rPr>
              <a:t></a:t>
            </a:r>
            <a:r>
              <a:rPr lang="en-US" sz="1200" dirty="0">
                <a:solidFill>
                  <a:schemeClr val="bg1">
                    <a:lumMod val="85000"/>
                  </a:schemeClr>
                </a:solidFill>
                <a:latin typeface="Inter" panose="020B0502030000000004" pitchFamily="34" charset="0"/>
                <a:ea typeface="Inter" panose="020B0502030000000004" pitchFamily="34" charset="0"/>
              </a:rPr>
              <a:t> </a:t>
            </a:r>
            <a:r>
              <a:rPr kumimoji="0" lang="en-US" sz="1200" u="none" strike="noStrike" kern="0" cap="none" spc="0" normalizeH="0" baseline="0" noProof="0" dirty="0">
                <a:ln>
                  <a:noFill/>
                </a:ln>
                <a:solidFill>
                  <a:schemeClr val="bg1">
                    <a:lumMod val="85000"/>
                  </a:schemeClr>
                </a:solidFill>
                <a:effectLst/>
                <a:uLnTx/>
                <a:uFillTx/>
                <a:latin typeface="Inter" panose="020B0502030000000004" pitchFamily="34" charset="0"/>
                <a:ea typeface="Inter" panose="020B0502030000000004" pitchFamily="34" charset="0"/>
                <a:sym typeface="Azo Sans"/>
              </a:rPr>
              <a:t>Expansion</a:t>
            </a:r>
          </a:p>
        </p:txBody>
      </p:sp>
      <p:pic>
        <p:nvPicPr>
          <p:cNvPr id="1026" name="Picture 2" descr="slack new 2019 user onboarding team name account creation step">
            <a:extLst>
              <a:ext uri="{FF2B5EF4-FFF2-40B4-BE49-F238E27FC236}">
                <a16:creationId xmlns:a16="http://schemas.microsoft.com/office/drawing/2014/main" id="{27B424C3-86AB-2F4A-98A5-EFE97D4E28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3726" r="1041"/>
          <a:stretch/>
        </p:blipFill>
        <p:spPr bwMode="auto">
          <a:xfrm>
            <a:off x="581228" y="861626"/>
            <a:ext cx="5246935" cy="2209981"/>
          </a:xfrm>
          <a:prstGeom prst="rect">
            <a:avLst/>
          </a:prstGeom>
          <a:noFill/>
          <a:effectLst>
            <a:outerShdw blurRad="2413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slack new 2019 user onboarding project name account creation step">
            <a:extLst>
              <a:ext uri="{FF2B5EF4-FFF2-40B4-BE49-F238E27FC236}">
                <a16:creationId xmlns:a16="http://schemas.microsoft.com/office/drawing/2014/main" id="{11FA3033-0E02-F24D-A85F-F39B6F07E6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9781" y="616662"/>
            <a:ext cx="5052837" cy="2642213"/>
          </a:xfrm>
          <a:prstGeom prst="rect">
            <a:avLst/>
          </a:prstGeom>
          <a:noFill/>
          <a:effectLst>
            <a:outerShdw blurRad="2413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descr="slack new 2019 user onboarding add a teammate account creation step">
            <a:extLst>
              <a:ext uri="{FF2B5EF4-FFF2-40B4-BE49-F238E27FC236}">
                <a16:creationId xmlns:a16="http://schemas.microsoft.com/office/drawing/2014/main" id="{95CEBE4A-5A96-BB44-B193-F75CF3FE06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9657" y="3289521"/>
            <a:ext cx="4051321" cy="2474089"/>
          </a:xfrm>
          <a:prstGeom prst="rect">
            <a:avLst/>
          </a:prstGeom>
          <a:noFill/>
          <a:effectLst>
            <a:outerShdw blurRad="2413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A17DD63-D386-5F41-8A6D-E8D80E277C5C}"/>
              </a:ext>
            </a:extLst>
          </p:cNvPr>
          <p:cNvPicPr>
            <a:picLocks noChangeAspect="1"/>
          </p:cNvPicPr>
          <p:nvPr/>
        </p:nvPicPr>
        <p:blipFill>
          <a:blip r:embed="rId6"/>
          <a:stretch>
            <a:fillRect/>
          </a:stretch>
        </p:blipFill>
        <p:spPr>
          <a:xfrm>
            <a:off x="6662913" y="3367832"/>
            <a:ext cx="4675115" cy="2448870"/>
          </a:xfrm>
          <a:prstGeom prst="rect">
            <a:avLst/>
          </a:prstGeom>
          <a:effectLst>
            <a:outerShdw blurRad="241300" dist="38100" dir="2700000" algn="tl" rotWithShape="0">
              <a:prstClr val="black">
                <a:alpha val="40000"/>
              </a:prstClr>
            </a:outerShdw>
          </a:effectLst>
        </p:spPr>
      </p:pic>
      <p:pic>
        <p:nvPicPr>
          <p:cNvPr id="8" name="Graphic 7" descr="Badge 1 with solid fill">
            <a:extLst>
              <a:ext uri="{FF2B5EF4-FFF2-40B4-BE49-F238E27FC236}">
                <a16:creationId xmlns:a16="http://schemas.microsoft.com/office/drawing/2014/main" id="{73130EC7-3F64-FA44-BCD7-93DD67526B9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5513" y="728188"/>
            <a:ext cx="631429" cy="631429"/>
          </a:xfrm>
          <a:prstGeom prst="rect">
            <a:avLst/>
          </a:prstGeom>
        </p:spPr>
      </p:pic>
      <p:pic>
        <p:nvPicPr>
          <p:cNvPr id="10" name="Graphic 9" descr="Badge with solid fill">
            <a:extLst>
              <a:ext uri="{FF2B5EF4-FFF2-40B4-BE49-F238E27FC236}">
                <a16:creationId xmlns:a16="http://schemas.microsoft.com/office/drawing/2014/main" id="{86E1FCD2-9A5E-F54A-99EA-B904920503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04495" y="507705"/>
            <a:ext cx="605215" cy="605215"/>
          </a:xfrm>
          <a:prstGeom prst="rect">
            <a:avLst/>
          </a:prstGeom>
        </p:spPr>
      </p:pic>
      <p:pic>
        <p:nvPicPr>
          <p:cNvPr id="12" name="Graphic 11" descr="Badge 3 with solid fill">
            <a:extLst>
              <a:ext uri="{FF2B5EF4-FFF2-40B4-BE49-F238E27FC236}">
                <a16:creationId xmlns:a16="http://schemas.microsoft.com/office/drawing/2014/main" id="{D8FC6C17-EDC5-0749-9A19-E21195F8723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22176" y="3154965"/>
            <a:ext cx="631429" cy="631429"/>
          </a:xfrm>
          <a:prstGeom prst="rect">
            <a:avLst/>
          </a:prstGeom>
        </p:spPr>
      </p:pic>
      <p:pic>
        <p:nvPicPr>
          <p:cNvPr id="14" name="Graphic 13" descr="Badge 4 with solid fill">
            <a:extLst>
              <a:ext uri="{FF2B5EF4-FFF2-40B4-BE49-F238E27FC236}">
                <a16:creationId xmlns:a16="http://schemas.microsoft.com/office/drawing/2014/main" id="{E8ADCCCA-0DAC-0F4C-8F1C-7805A5762EB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553200" y="3258119"/>
            <a:ext cx="605214" cy="605214"/>
          </a:xfrm>
          <a:prstGeom prst="rect">
            <a:avLst/>
          </a:prstGeom>
        </p:spPr>
      </p:pic>
    </p:spTree>
    <p:extLst>
      <p:ext uri="{BB962C8B-B14F-4D97-AF65-F5344CB8AC3E}">
        <p14:creationId xmlns:p14="http://schemas.microsoft.com/office/powerpoint/2010/main" val="39793359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C9ACEF9-1E6C-1244-9877-D2B208FC8022}"/>
              </a:ext>
            </a:extLst>
          </p:cNvPr>
          <p:cNvSpPr/>
          <p:nvPr/>
        </p:nvSpPr>
        <p:spPr>
          <a:xfrm>
            <a:off x="2559423" y="4821930"/>
            <a:ext cx="7090223" cy="1711815"/>
          </a:xfrm>
          <a:prstGeom prst="rect">
            <a:avLst/>
          </a:prstGeom>
        </p:spPr>
        <p:txBody>
          <a:bodyPr wrap="square">
            <a:spAutoFit/>
          </a:bodyPr>
          <a:lstStyle/>
          <a:p>
            <a:pPr lvl="0" algn="ctr">
              <a:lnSpc>
                <a:spcPts val="2600"/>
              </a:lnSpc>
              <a:spcAft>
                <a:spcPts val="1200"/>
              </a:spcAft>
            </a:pPr>
            <a:r>
              <a:rPr lang="en-US" sz="2000" dirty="0">
                <a:latin typeface="Inter" panose="020B0502030000000004" pitchFamily="34" charset="0"/>
                <a:ea typeface="Inter" panose="020B0502030000000004" pitchFamily="34" charset="0"/>
              </a:rPr>
              <a:t>Does your target audience have a way to give your product a chance?</a:t>
            </a:r>
          </a:p>
          <a:p>
            <a:pPr lvl="0" algn="ctr">
              <a:lnSpc>
                <a:spcPts val="2600"/>
              </a:lnSpc>
              <a:spcAft>
                <a:spcPts val="1200"/>
              </a:spcAft>
            </a:pPr>
            <a:r>
              <a:rPr lang="en-US" sz="2000" dirty="0">
                <a:latin typeface="Inter" panose="020B0502030000000004" pitchFamily="34" charset="0"/>
                <a:ea typeface="Inter" panose="020B0502030000000004" pitchFamily="34" charset="0"/>
              </a:rPr>
              <a:t>Do they have a way to experience the key value prop?</a:t>
            </a:r>
          </a:p>
          <a:p>
            <a:pPr lvl="0" algn="ctr">
              <a:lnSpc>
                <a:spcPts val="2600"/>
              </a:lnSpc>
              <a:spcAft>
                <a:spcPts val="1200"/>
              </a:spcAft>
            </a:pPr>
            <a:endParaRPr lang="en-US" sz="2000" dirty="0">
              <a:solidFill>
                <a:schemeClr val="tx1"/>
              </a:solidFill>
              <a:latin typeface="Inter" panose="020B0502030000000004" pitchFamily="34" charset="0"/>
              <a:ea typeface="Inter" panose="020B0502030000000004" pitchFamily="34" charset="0"/>
            </a:endParaRPr>
          </a:p>
        </p:txBody>
      </p:sp>
      <p:sp>
        <p:nvSpPr>
          <p:cNvPr id="7" name="Rectangle 6">
            <a:extLst>
              <a:ext uri="{FF2B5EF4-FFF2-40B4-BE49-F238E27FC236}">
                <a16:creationId xmlns:a16="http://schemas.microsoft.com/office/drawing/2014/main" id="{6206BA9D-5EBA-A84E-BDBE-A9C168BA7574}"/>
              </a:ext>
            </a:extLst>
          </p:cNvPr>
          <p:cNvSpPr/>
          <p:nvPr/>
        </p:nvSpPr>
        <p:spPr>
          <a:xfrm>
            <a:off x="-2039567" y="511424"/>
            <a:ext cx="9197981" cy="276999"/>
          </a:xfrm>
          <a:prstGeom prst="rect">
            <a:avLst/>
          </a:prstGeom>
          <a:solidFill>
            <a:srgbClr val="FFFFFF"/>
          </a:solidFill>
        </p:spPr>
        <p:txBody>
          <a:bodyPr wrap="square">
            <a:spAutoFit/>
          </a:bodyPr>
          <a:lstStyle/>
          <a:p>
            <a:pPr marL="0" marR="0" lvl="0" indent="0" algn="ctr" defTabSz="410765" rtl="0" eaLnBrk="1" fontAlgn="auto" latinLnBrk="0" hangingPunct="0">
              <a:lnSpc>
                <a:spcPct val="100000"/>
              </a:lnSpc>
              <a:spcBef>
                <a:spcPts val="0"/>
              </a:spcBef>
              <a:spcAft>
                <a:spcPts val="600"/>
              </a:spcAft>
              <a:buClrTx/>
              <a:buSzTx/>
              <a:buFontTx/>
              <a:buNone/>
              <a:tabLst/>
              <a:defRPr/>
            </a:pPr>
            <a:r>
              <a:rPr kumimoji="0" lang="en-US" sz="1200" u="none" strike="noStrike" kern="0" cap="none" spc="0" normalizeH="0" baseline="0" noProof="0" dirty="0">
                <a:ln>
                  <a:noFill/>
                </a:ln>
                <a:solidFill>
                  <a:srgbClr val="007F68"/>
                </a:solidFill>
                <a:effectLst/>
                <a:uLnTx/>
                <a:uFillTx/>
                <a:latin typeface="Inter" panose="020B0502030000000004" pitchFamily="34" charset="0"/>
                <a:ea typeface="Inter" panose="020B0502030000000004" pitchFamily="34" charset="0"/>
                <a:sym typeface="Azo Sans"/>
              </a:rPr>
              <a:t>Acquisition</a:t>
            </a:r>
            <a:r>
              <a:rPr kumimoji="0" lang="en-US" sz="1200" u="none" strike="noStrike" kern="0" cap="none" spc="0" normalizeH="0" baseline="0" noProof="0" dirty="0">
                <a:ln>
                  <a:noFill/>
                </a:ln>
                <a:solidFill>
                  <a:schemeClr val="tx1"/>
                </a:solidFill>
                <a:effectLst/>
                <a:uLnTx/>
                <a:uFillTx/>
                <a:latin typeface="Inter" panose="020B0502030000000004" pitchFamily="34" charset="0"/>
                <a:ea typeface="Inter" panose="020B0502030000000004" pitchFamily="34" charset="0"/>
                <a:sym typeface="Azo Sans"/>
              </a:rPr>
              <a:t> </a:t>
            </a:r>
            <a:r>
              <a:rPr kumimoji="0" lang="en-US" sz="1200" u="none" strike="noStrike" kern="0" cap="none" spc="0" normalizeH="0" baseline="0" noProof="0" dirty="0">
                <a:ln>
                  <a:noFill/>
                </a:ln>
                <a:solidFill>
                  <a:schemeClr val="bg1">
                    <a:lumMod val="85000"/>
                  </a:schemeClr>
                </a:solidFill>
                <a:effectLst/>
                <a:uLnTx/>
                <a:uFillTx/>
                <a:latin typeface="Inter" panose="020B0502030000000004" pitchFamily="34" charset="0"/>
                <a:ea typeface="Inter" panose="020B0502030000000004" pitchFamily="34" charset="0"/>
                <a:sym typeface="Wingdings" pitchFamily="2" charset="2"/>
              </a:rPr>
              <a:t> </a:t>
            </a:r>
            <a:r>
              <a:rPr kumimoji="0" lang="en-US" sz="1200" u="none" strike="noStrike" kern="0" cap="none" spc="0" normalizeH="0" baseline="0" noProof="0" dirty="0">
                <a:ln>
                  <a:noFill/>
                </a:ln>
                <a:solidFill>
                  <a:schemeClr val="bg1">
                    <a:lumMod val="85000"/>
                  </a:schemeClr>
                </a:solidFill>
                <a:effectLst/>
                <a:uLnTx/>
                <a:uFillTx/>
                <a:latin typeface="Inter" panose="020B0502030000000004" pitchFamily="34" charset="0"/>
                <a:ea typeface="Inter" panose="020B0502030000000004" pitchFamily="34" charset="0"/>
                <a:sym typeface="Azo Sans"/>
              </a:rPr>
              <a:t>Conversion </a:t>
            </a:r>
            <a:r>
              <a:rPr lang="en-US" sz="1200" dirty="0">
                <a:solidFill>
                  <a:schemeClr val="bg1">
                    <a:lumMod val="85000"/>
                  </a:schemeClr>
                </a:solidFill>
                <a:latin typeface="Inter" panose="020B0502030000000004" pitchFamily="34" charset="0"/>
                <a:ea typeface="Inter" panose="020B0502030000000004" pitchFamily="34" charset="0"/>
                <a:sym typeface="Wingdings" pitchFamily="2" charset="2"/>
              </a:rPr>
              <a:t></a:t>
            </a:r>
            <a:r>
              <a:rPr lang="en-US" sz="1200" dirty="0">
                <a:solidFill>
                  <a:schemeClr val="bg1">
                    <a:lumMod val="85000"/>
                  </a:schemeClr>
                </a:solidFill>
                <a:latin typeface="Inter" panose="020B0502030000000004" pitchFamily="34" charset="0"/>
                <a:ea typeface="Inter" panose="020B0502030000000004" pitchFamily="34" charset="0"/>
              </a:rPr>
              <a:t> </a:t>
            </a:r>
            <a:r>
              <a:rPr kumimoji="0" lang="en-US" sz="1200" u="none" strike="noStrike" kern="0" cap="none" spc="0" normalizeH="0" baseline="0" noProof="0" dirty="0">
                <a:ln>
                  <a:noFill/>
                </a:ln>
                <a:solidFill>
                  <a:schemeClr val="bg1">
                    <a:lumMod val="85000"/>
                  </a:schemeClr>
                </a:solidFill>
                <a:effectLst/>
                <a:uLnTx/>
                <a:uFillTx/>
                <a:latin typeface="Inter" panose="020B0502030000000004" pitchFamily="34" charset="0"/>
                <a:ea typeface="Inter" panose="020B0502030000000004" pitchFamily="34" charset="0"/>
                <a:sym typeface="Azo Sans"/>
              </a:rPr>
              <a:t>Expansion</a:t>
            </a:r>
          </a:p>
        </p:txBody>
      </p:sp>
      <p:pic>
        <p:nvPicPr>
          <p:cNvPr id="8" name="Picture 7">
            <a:extLst>
              <a:ext uri="{FF2B5EF4-FFF2-40B4-BE49-F238E27FC236}">
                <a16:creationId xmlns:a16="http://schemas.microsoft.com/office/drawing/2014/main" id="{ABDBD4D0-61EC-8B4B-97DA-A1995DE1F886}"/>
              </a:ext>
            </a:extLst>
          </p:cNvPr>
          <p:cNvPicPr>
            <a:picLocks noChangeAspect="1"/>
          </p:cNvPicPr>
          <p:nvPr/>
        </p:nvPicPr>
        <p:blipFill>
          <a:blip r:embed="rId3"/>
          <a:stretch>
            <a:fillRect/>
          </a:stretch>
        </p:blipFill>
        <p:spPr>
          <a:xfrm>
            <a:off x="2853339" y="1120980"/>
            <a:ext cx="6372306" cy="3337875"/>
          </a:xfrm>
          <a:prstGeom prst="rect">
            <a:avLst/>
          </a:prstGeom>
          <a:effectLst>
            <a:outerShdw blurRad="241300" dist="38100" dir="2700000" algn="tl" rotWithShape="0">
              <a:prstClr val="black">
                <a:alpha val="40000"/>
              </a:prstClr>
            </a:outerShdw>
          </a:effectLst>
        </p:spPr>
      </p:pic>
    </p:spTree>
    <p:extLst>
      <p:ext uri="{BB962C8B-B14F-4D97-AF65-F5344CB8AC3E}">
        <p14:creationId xmlns:p14="http://schemas.microsoft.com/office/powerpoint/2010/main" val="12530770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5DEFC196-E4BB-3F4D-A542-76D008064411}"/>
              </a:ext>
            </a:extLst>
          </p:cNvPr>
          <p:cNvSpPr/>
          <p:nvPr/>
        </p:nvSpPr>
        <p:spPr>
          <a:xfrm>
            <a:off x="6344712" y="6026374"/>
            <a:ext cx="2673558" cy="320202"/>
          </a:xfrm>
          <a:prstGeom prst="roundRect">
            <a:avLst/>
          </a:prstGeom>
          <a:solidFill>
            <a:srgbClr val="94E6D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00" u="none" strike="noStrike" cap="none" spc="0" normalizeH="0" baseline="0" dirty="0">
              <a:ln>
                <a:noFill/>
              </a:ln>
              <a:solidFill>
                <a:srgbClr val="FFFFFF"/>
              </a:solidFill>
              <a:effectLst/>
              <a:uFillTx/>
              <a:latin typeface="Inter" panose="020B0502030000000004" pitchFamily="34" charset="0"/>
              <a:ea typeface="Inter" panose="020B0502030000000004" pitchFamily="34" charset="0"/>
              <a:cs typeface="Helvetica Light"/>
              <a:sym typeface="Helvetica Light"/>
            </a:endParaRPr>
          </a:p>
        </p:txBody>
      </p:sp>
      <p:sp>
        <p:nvSpPr>
          <p:cNvPr id="2" name="Rectangle 1">
            <a:extLst>
              <a:ext uri="{FF2B5EF4-FFF2-40B4-BE49-F238E27FC236}">
                <a16:creationId xmlns:a16="http://schemas.microsoft.com/office/drawing/2014/main" id="{18691333-782F-C84E-A9F1-560E88DA66FC}"/>
              </a:ext>
            </a:extLst>
          </p:cNvPr>
          <p:cNvSpPr/>
          <p:nvPr/>
        </p:nvSpPr>
        <p:spPr>
          <a:xfrm>
            <a:off x="1444348" y="5917356"/>
            <a:ext cx="8858283" cy="459228"/>
          </a:xfrm>
          <a:prstGeom prst="rect">
            <a:avLst/>
          </a:prstGeom>
        </p:spPr>
        <p:txBody>
          <a:bodyPr wrap="square">
            <a:spAutoFit/>
          </a:bodyPr>
          <a:lstStyle/>
          <a:p>
            <a:pPr lvl="0" algn="ctr">
              <a:lnSpc>
                <a:spcPct val="150000"/>
              </a:lnSpc>
            </a:pPr>
            <a:r>
              <a:rPr lang="en-US" dirty="0">
                <a:latin typeface="Inter" panose="020B0502030000000004" pitchFamily="34" charset="0"/>
                <a:ea typeface="Inter" panose="020B0502030000000004" pitchFamily="34" charset="0"/>
              </a:rPr>
              <a:t>Having a reason to come back = </a:t>
            </a:r>
            <a:r>
              <a:rPr lang="en-US" dirty="0">
                <a:solidFill>
                  <a:schemeClr val="tx1"/>
                </a:solidFill>
                <a:latin typeface="Inter" panose="020B0502030000000004" pitchFamily="34" charset="0"/>
                <a:ea typeface="Inter" panose="020B0502030000000004" pitchFamily="34" charset="0"/>
              </a:rPr>
              <a:t>Value + UX + Marketing</a:t>
            </a:r>
          </a:p>
        </p:txBody>
      </p:sp>
      <p:grpSp>
        <p:nvGrpSpPr>
          <p:cNvPr id="4" name="Group 3">
            <a:extLst>
              <a:ext uri="{FF2B5EF4-FFF2-40B4-BE49-F238E27FC236}">
                <a16:creationId xmlns:a16="http://schemas.microsoft.com/office/drawing/2014/main" id="{6DA9D2EB-9254-A242-88AD-564C11A7DE3A}"/>
              </a:ext>
            </a:extLst>
          </p:cNvPr>
          <p:cNvGrpSpPr/>
          <p:nvPr/>
        </p:nvGrpSpPr>
        <p:grpSpPr>
          <a:xfrm>
            <a:off x="2344189" y="1179143"/>
            <a:ext cx="7058603" cy="4499713"/>
            <a:chOff x="2344189" y="1105691"/>
            <a:chExt cx="7547956" cy="4811665"/>
          </a:xfrm>
        </p:grpSpPr>
        <p:sp>
          <p:nvSpPr>
            <p:cNvPr id="3" name="Rectangle 2">
              <a:extLst>
                <a:ext uri="{FF2B5EF4-FFF2-40B4-BE49-F238E27FC236}">
                  <a16:creationId xmlns:a16="http://schemas.microsoft.com/office/drawing/2014/main" id="{EB39099A-3698-4A43-AD7C-C9F345BE4684}"/>
                </a:ext>
              </a:extLst>
            </p:cNvPr>
            <p:cNvSpPr/>
            <p:nvPr/>
          </p:nvSpPr>
          <p:spPr>
            <a:xfrm>
              <a:off x="2344189" y="1105691"/>
              <a:ext cx="7547956" cy="4811665"/>
            </a:xfrm>
            <a:prstGeom prst="rect">
              <a:avLst/>
            </a:prstGeom>
            <a:solidFill>
              <a:schemeClr val="bg1"/>
            </a:solidFill>
            <a:ln w="3175" cap="flat">
              <a:noFill/>
              <a:miter lim="400000"/>
            </a:ln>
            <a:effectLst>
              <a:outerShdw blurRad="952500" sx="102000" sy="102000" algn="ctr" rotWithShape="0">
                <a:prstClr val="black">
                  <a:alpha val="8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6" name="Picture 5">
              <a:extLst>
                <a:ext uri="{FF2B5EF4-FFF2-40B4-BE49-F238E27FC236}">
                  <a16:creationId xmlns:a16="http://schemas.microsoft.com/office/drawing/2014/main" id="{A35D43AD-5AF4-FD45-B908-C61BBAB080D7}"/>
                </a:ext>
              </a:extLst>
            </p:cNvPr>
            <p:cNvPicPr>
              <a:picLocks noChangeAspect="1"/>
            </p:cNvPicPr>
            <p:nvPr/>
          </p:nvPicPr>
          <p:blipFill rotWithShape="1">
            <a:blip r:embed="rId3"/>
            <a:srcRect b="49707"/>
            <a:stretch/>
          </p:blipFill>
          <p:spPr>
            <a:xfrm>
              <a:off x="2548739" y="1105691"/>
              <a:ext cx="3547261" cy="4418116"/>
            </a:xfrm>
            <a:prstGeom prst="rect">
              <a:avLst/>
            </a:prstGeom>
            <a:ln>
              <a:noFill/>
            </a:ln>
          </p:spPr>
        </p:pic>
        <p:pic>
          <p:nvPicPr>
            <p:cNvPr id="7" name="Picture 6">
              <a:extLst>
                <a:ext uri="{FF2B5EF4-FFF2-40B4-BE49-F238E27FC236}">
                  <a16:creationId xmlns:a16="http://schemas.microsoft.com/office/drawing/2014/main" id="{19ABDDC8-9495-8247-9104-3AC2368F5811}"/>
                </a:ext>
              </a:extLst>
            </p:cNvPr>
            <p:cNvPicPr>
              <a:picLocks noChangeAspect="1"/>
            </p:cNvPicPr>
            <p:nvPr/>
          </p:nvPicPr>
          <p:blipFill rotWithShape="1">
            <a:blip r:embed="rId3"/>
            <a:srcRect t="50072"/>
            <a:stretch/>
          </p:blipFill>
          <p:spPr>
            <a:xfrm>
              <a:off x="6300550" y="1121766"/>
              <a:ext cx="3547261" cy="4385966"/>
            </a:xfrm>
            <a:prstGeom prst="rect">
              <a:avLst/>
            </a:prstGeom>
            <a:ln>
              <a:noFill/>
            </a:ln>
          </p:spPr>
        </p:pic>
      </p:grpSp>
      <p:sp>
        <p:nvSpPr>
          <p:cNvPr id="9" name="Rectangle 8">
            <a:extLst>
              <a:ext uri="{FF2B5EF4-FFF2-40B4-BE49-F238E27FC236}">
                <a16:creationId xmlns:a16="http://schemas.microsoft.com/office/drawing/2014/main" id="{F07107E1-F766-9D4B-8857-5FE93D4FD02C}"/>
              </a:ext>
            </a:extLst>
          </p:cNvPr>
          <p:cNvSpPr/>
          <p:nvPr/>
        </p:nvSpPr>
        <p:spPr>
          <a:xfrm>
            <a:off x="-2039567" y="511424"/>
            <a:ext cx="9197981" cy="276999"/>
          </a:xfrm>
          <a:prstGeom prst="rect">
            <a:avLst/>
          </a:prstGeom>
          <a:solidFill>
            <a:srgbClr val="FFFFFF"/>
          </a:solidFill>
        </p:spPr>
        <p:txBody>
          <a:bodyPr wrap="square">
            <a:spAutoFit/>
          </a:bodyPr>
          <a:lstStyle/>
          <a:p>
            <a:pPr marL="0" marR="0" lvl="0" indent="0" algn="ctr" defTabSz="410765" rtl="0" eaLnBrk="1" fontAlgn="auto" latinLnBrk="0" hangingPunct="0">
              <a:lnSpc>
                <a:spcPct val="100000"/>
              </a:lnSpc>
              <a:spcBef>
                <a:spcPts val="0"/>
              </a:spcBef>
              <a:spcAft>
                <a:spcPts val="600"/>
              </a:spcAft>
              <a:buClrTx/>
              <a:buSzTx/>
              <a:buFontTx/>
              <a:buNone/>
              <a:tabLst/>
              <a:defRPr/>
            </a:pPr>
            <a:r>
              <a:rPr kumimoji="0" lang="en-US" sz="1200" u="none" strike="noStrike" kern="0" cap="none" spc="0" normalizeH="0" baseline="0" noProof="0" dirty="0">
                <a:ln>
                  <a:noFill/>
                </a:ln>
                <a:solidFill>
                  <a:srgbClr val="007F68"/>
                </a:solidFill>
                <a:effectLst/>
                <a:uLnTx/>
                <a:uFillTx/>
                <a:latin typeface="Inter" panose="020B0502030000000004" pitchFamily="34" charset="0"/>
                <a:ea typeface="Inter" panose="020B0502030000000004" pitchFamily="34" charset="0"/>
                <a:sym typeface="Azo Sans"/>
              </a:rPr>
              <a:t>Acquisition</a:t>
            </a:r>
            <a:r>
              <a:rPr kumimoji="0" lang="en-US" sz="1200" u="none" strike="noStrike" kern="0" cap="none" spc="0" normalizeH="0" baseline="0" noProof="0" dirty="0">
                <a:ln>
                  <a:noFill/>
                </a:ln>
                <a:solidFill>
                  <a:schemeClr val="tx1"/>
                </a:solidFill>
                <a:effectLst/>
                <a:uLnTx/>
                <a:uFillTx/>
                <a:latin typeface="Inter" panose="020B0502030000000004" pitchFamily="34" charset="0"/>
                <a:ea typeface="Inter" panose="020B0502030000000004" pitchFamily="34" charset="0"/>
                <a:sym typeface="Azo Sans"/>
              </a:rPr>
              <a:t> </a:t>
            </a:r>
            <a:r>
              <a:rPr kumimoji="0" lang="en-US" sz="1200" u="none" strike="noStrike" kern="0" cap="none" spc="0" normalizeH="0" baseline="0" noProof="0" dirty="0">
                <a:ln>
                  <a:noFill/>
                </a:ln>
                <a:solidFill>
                  <a:schemeClr val="bg1">
                    <a:lumMod val="85000"/>
                  </a:schemeClr>
                </a:solidFill>
                <a:effectLst/>
                <a:uLnTx/>
                <a:uFillTx/>
                <a:latin typeface="Inter" panose="020B0502030000000004" pitchFamily="34" charset="0"/>
                <a:ea typeface="Inter" panose="020B0502030000000004" pitchFamily="34" charset="0"/>
                <a:sym typeface="Wingdings" pitchFamily="2" charset="2"/>
              </a:rPr>
              <a:t> </a:t>
            </a:r>
            <a:r>
              <a:rPr kumimoji="0" lang="en-US" sz="1200" u="none" strike="noStrike" kern="0" cap="none" spc="0" normalizeH="0" baseline="0" noProof="0" dirty="0">
                <a:ln>
                  <a:noFill/>
                </a:ln>
                <a:solidFill>
                  <a:schemeClr val="bg1">
                    <a:lumMod val="85000"/>
                  </a:schemeClr>
                </a:solidFill>
                <a:effectLst/>
                <a:uLnTx/>
                <a:uFillTx/>
                <a:latin typeface="Inter" panose="020B0502030000000004" pitchFamily="34" charset="0"/>
                <a:ea typeface="Inter" panose="020B0502030000000004" pitchFamily="34" charset="0"/>
                <a:sym typeface="Azo Sans"/>
              </a:rPr>
              <a:t>Conversion </a:t>
            </a:r>
            <a:r>
              <a:rPr lang="en-US" sz="1200" dirty="0">
                <a:solidFill>
                  <a:schemeClr val="bg1">
                    <a:lumMod val="85000"/>
                  </a:schemeClr>
                </a:solidFill>
                <a:latin typeface="Inter" panose="020B0502030000000004" pitchFamily="34" charset="0"/>
                <a:ea typeface="Inter" panose="020B0502030000000004" pitchFamily="34" charset="0"/>
                <a:sym typeface="Wingdings" pitchFamily="2" charset="2"/>
              </a:rPr>
              <a:t></a:t>
            </a:r>
            <a:r>
              <a:rPr lang="en-US" sz="1200" dirty="0">
                <a:solidFill>
                  <a:schemeClr val="bg1">
                    <a:lumMod val="85000"/>
                  </a:schemeClr>
                </a:solidFill>
                <a:latin typeface="Inter" panose="020B0502030000000004" pitchFamily="34" charset="0"/>
                <a:ea typeface="Inter" panose="020B0502030000000004" pitchFamily="34" charset="0"/>
              </a:rPr>
              <a:t> </a:t>
            </a:r>
            <a:r>
              <a:rPr kumimoji="0" lang="en-US" sz="1200" u="none" strike="noStrike" kern="0" cap="none" spc="0" normalizeH="0" baseline="0" noProof="0" dirty="0">
                <a:ln>
                  <a:noFill/>
                </a:ln>
                <a:solidFill>
                  <a:schemeClr val="bg1">
                    <a:lumMod val="85000"/>
                  </a:schemeClr>
                </a:solidFill>
                <a:effectLst/>
                <a:uLnTx/>
                <a:uFillTx/>
                <a:latin typeface="Inter" panose="020B0502030000000004" pitchFamily="34" charset="0"/>
                <a:ea typeface="Inter" panose="020B0502030000000004" pitchFamily="34" charset="0"/>
                <a:sym typeface="Azo Sans"/>
              </a:rPr>
              <a:t>Expansion</a:t>
            </a:r>
          </a:p>
        </p:txBody>
      </p:sp>
    </p:spTree>
    <p:extLst>
      <p:ext uri="{BB962C8B-B14F-4D97-AF65-F5344CB8AC3E}">
        <p14:creationId xmlns:p14="http://schemas.microsoft.com/office/powerpoint/2010/main" val="8993532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691333-782F-C84E-A9F1-560E88DA66FC}"/>
              </a:ext>
            </a:extLst>
          </p:cNvPr>
          <p:cNvSpPr/>
          <p:nvPr/>
        </p:nvSpPr>
        <p:spPr>
          <a:xfrm>
            <a:off x="1666858" y="4689916"/>
            <a:ext cx="8858283" cy="1290225"/>
          </a:xfrm>
          <a:prstGeom prst="rect">
            <a:avLst/>
          </a:prstGeom>
        </p:spPr>
        <p:txBody>
          <a:bodyPr wrap="square">
            <a:spAutoFit/>
          </a:bodyPr>
          <a:lstStyle/>
          <a:p>
            <a:pPr lvl="0" algn="ctr">
              <a:lnSpc>
                <a:spcPct val="150000"/>
              </a:lnSpc>
            </a:pPr>
            <a:r>
              <a:rPr lang="en-US" dirty="0">
                <a:latin typeface="Inter" panose="020B0502030000000004" pitchFamily="34" charset="0"/>
                <a:ea typeface="Inter" panose="020B0502030000000004" pitchFamily="34" charset="0"/>
              </a:rPr>
              <a:t>Do people have a reason to come back?</a:t>
            </a:r>
          </a:p>
          <a:p>
            <a:pPr lvl="0" algn="ctr">
              <a:lnSpc>
                <a:spcPct val="150000"/>
              </a:lnSpc>
            </a:pPr>
            <a:r>
              <a:rPr lang="en-US" dirty="0">
                <a:latin typeface="Inter" panose="020B0502030000000004" pitchFamily="34" charset="0"/>
                <a:ea typeface="Inter" panose="020B0502030000000004" pitchFamily="34" charset="0"/>
              </a:rPr>
              <a:t>Are you solving a specific problem or providing new value?</a:t>
            </a:r>
          </a:p>
          <a:p>
            <a:pPr lvl="0" algn="ctr">
              <a:lnSpc>
                <a:spcPct val="150000"/>
              </a:lnSpc>
            </a:pPr>
            <a:r>
              <a:rPr lang="en-US" dirty="0">
                <a:latin typeface="Inter" panose="020B0502030000000004" pitchFamily="34" charset="0"/>
                <a:ea typeface="Inter" panose="020B0502030000000004" pitchFamily="34" charset="0"/>
              </a:rPr>
              <a:t>Are people in the marketing drip?</a:t>
            </a:r>
          </a:p>
        </p:txBody>
      </p:sp>
      <p:grpSp>
        <p:nvGrpSpPr>
          <p:cNvPr id="8" name="Group 7">
            <a:extLst>
              <a:ext uri="{FF2B5EF4-FFF2-40B4-BE49-F238E27FC236}">
                <a16:creationId xmlns:a16="http://schemas.microsoft.com/office/drawing/2014/main" id="{9E5D1307-3B36-AF40-BAE8-66AD9A04A54F}"/>
              </a:ext>
            </a:extLst>
          </p:cNvPr>
          <p:cNvGrpSpPr>
            <a:grpSpLocks noChangeAspect="1"/>
          </p:cNvGrpSpPr>
          <p:nvPr/>
        </p:nvGrpSpPr>
        <p:grpSpPr>
          <a:xfrm>
            <a:off x="3897760" y="1268754"/>
            <a:ext cx="4396477" cy="2802663"/>
            <a:chOff x="2344189" y="1105691"/>
            <a:chExt cx="7547956" cy="4811665"/>
          </a:xfrm>
        </p:grpSpPr>
        <p:sp>
          <p:nvSpPr>
            <p:cNvPr id="9" name="Rectangle 8">
              <a:extLst>
                <a:ext uri="{FF2B5EF4-FFF2-40B4-BE49-F238E27FC236}">
                  <a16:creationId xmlns:a16="http://schemas.microsoft.com/office/drawing/2014/main" id="{A9E5F54F-1962-D143-BF18-F947F86207C3}"/>
                </a:ext>
              </a:extLst>
            </p:cNvPr>
            <p:cNvSpPr/>
            <p:nvPr/>
          </p:nvSpPr>
          <p:spPr>
            <a:xfrm>
              <a:off x="2344189" y="1105691"/>
              <a:ext cx="7547956" cy="4811665"/>
            </a:xfrm>
            <a:prstGeom prst="rect">
              <a:avLst/>
            </a:prstGeom>
            <a:solidFill>
              <a:schemeClr val="bg1"/>
            </a:solidFill>
            <a:ln w="3175" cap="flat">
              <a:noFill/>
              <a:miter lim="400000"/>
            </a:ln>
            <a:effectLst>
              <a:outerShdw blurRad="952500" sx="102000" sy="102000" algn="ctr" rotWithShape="0">
                <a:prstClr val="black">
                  <a:alpha val="8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10" name="Picture 9">
              <a:extLst>
                <a:ext uri="{FF2B5EF4-FFF2-40B4-BE49-F238E27FC236}">
                  <a16:creationId xmlns:a16="http://schemas.microsoft.com/office/drawing/2014/main" id="{D1636692-B500-FC42-91EE-C72568621EF5}"/>
                </a:ext>
              </a:extLst>
            </p:cNvPr>
            <p:cNvPicPr>
              <a:picLocks noChangeAspect="1"/>
            </p:cNvPicPr>
            <p:nvPr/>
          </p:nvPicPr>
          <p:blipFill rotWithShape="1">
            <a:blip r:embed="rId3"/>
            <a:srcRect b="49707"/>
            <a:stretch/>
          </p:blipFill>
          <p:spPr>
            <a:xfrm>
              <a:off x="2548739" y="1105691"/>
              <a:ext cx="3547261" cy="4418116"/>
            </a:xfrm>
            <a:prstGeom prst="rect">
              <a:avLst/>
            </a:prstGeom>
            <a:ln>
              <a:noFill/>
            </a:ln>
          </p:spPr>
        </p:pic>
        <p:pic>
          <p:nvPicPr>
            <p:cNvPr id="12" name="Picture 11">
              <a:extLst>
                <a:ext uri="{FF2B5EF4-FFF2-40B4-BE49-F238E27FC236}">
                  <a16:creationId xmlns:a16="http://schemas.microsoft.com/office/drawing/2014/main" id="{64122F6B-2EAD-324A-875B-AA37ACE843DA}"/>
                </a:ext>
              </a:extLst>
            </p:cNvPr>
            <p:cNvPicPr>
              <a:picLocks noChangeAspect="1"/>
            </p:cNvPicPr>
            <p:nvPr/>
          </p:nvPicPr>
          <p:blipFill rotWithShape="1">
            <a:blip r:embed="rId3"/>
            <a:srcRect t="50072"/>
            <a:stretch/>
          </p:blipFill>
          <p:spPr>
            <a:xfrm>
              <a:off x="6096000" y="1502295"/>
              <a:ext cx="3547261" cy="4385966"/>
            </a:xfrm>
            <a:prstGeom prst="rect">
              <a:avLst/>
            </a:prstGeom>
            <a:ln>
              <a:noFill/>
            </a:ln>
          </p:spPr>
        </p:pic>
      </p:grpSp>
      <p:sp>
        <p:nvSpPr>
          <p:cNvPr id="11" name="Rectangle 10">
            <a:extLst>
              <a:ext uri="{FF2B5EF4-FFF2-40B4-BE49-F238E27FC236}">
                <a16:creationId xmlns:a16="http://schemas.microsoft.com/office/drawing/2014/main" id="{14E92F1B-3411-D648-B64A-FBB0542D0DB7}"/>
              </a:ext>
            </a:extLst>
          </p:cNvPr>
          <p:cNvSpPr/>
          <p:nvPr/>
        </p:nvSpPr>
        <p:spPr>
          <a:xfrm>
            <a:off x="-2039567" y="511424"/>
            <a:ext cx="9197981" cy="276999"/>
          </a:xfrm>
          <a:prstGeom prst="rect">
            <a:avLst/>
          </a:prstGeom>
          <a:solidFill>
            <a:srgbClr val="FFFFFF"/>
          </a:solidFill>
        </p:spPr>
        <p:txBody>
          <a:bodyPr wrap="square">
            <a:spAutoFit/>
          </a:bodyPr>
          <a:lstStyle/>
          <a:p>
            <a:pPr marL="0" marR="0" lvl="0" indent="0" algn="ctr" defTabSz="410765" rtl="0" eaLnBrk="1" fontAlgn="auto" latinLnBrk="0" hangingPunct="0">
              <a:lnSpc>
                <a:spcPct val="100000"/>
              </a:lnSpc>
              <a:spcBef>
                <a:spcPts val="0"/>
              </a:spcBef>
              <a:spcAft>
                <a:spcPts val="600"/>
              </a:spcAft>
              <a:buClrTx/>
              <a:buSzTx/>
              <a:buFontTx/>
              <a:buNone/>
              <a:tabLst/>
              <a:defRPr/>
            </a:pPr>
            <a:r>
              <a:rPr kumimoji="0" lang="en-US" sz="1200" u="none" strike="noStrike" kern="0" cap="none" spc="0" normalizeH="0" baseline="0" noProof="0" dirty="0">
                <a:ln>
                  <a:noFill/>
                </a:ln>
                <a:solidFill>
                  <a:srgbClr val="007F68"/>
                </a:solidFill>
                <a:effectLst/>
                <a:uLnTx/>
                <a:uFillTx/>
                <a:latin typeface="Inter" panose="020B0502030000000004" pitchFamily="34" charset="0"/>
                <a:ea typeface="Inter" panose="020B0502030000000004" pitchFamily="34" charset="0"/>
                <a:sym typeface="Azo Sans"/>
              </a:rPr>
              <a:t>Acquisition</a:t>
            </a:r>
            <a:r>
              <a:rPr kumimoji="0" lang="en-US" sz="1200" u="none" strike="noStrike" kern="0" cap="none" spc="0" normalizeH="0" baseline="0" noProof="0" dirty="0">
                <a:ln>
                  <a:noFill/>
                </a:ln>
                <a:solidFill>
                  <a:schemeClr val="tx1"/>
                </a:solidFill>
                <a:effectLst/>
                <a:uLnTx/>
                <a:uFillTx/>
                <a:latin typeface="Inter" panose="020B0502030000000004" pitchFamily="34" charset="0"/>
                <a:ea typeface="Inter" panose="020B0502030000000004" pitchFamily="34" charset="0"/>
                <a:sym typeface="Azo Sans"/>
              </a:rPr>
              <a:t> </a:t>
            </a:r>
            <a:r>
              <a:rPr kumimoji="0" lang="en-US" sz="1200" u="none" strike="noStrike" kern="0" cap="none" spc="0" normalizeH="0" baseline="0" noProof="0" dirty="0">
                <a:ln>
                  <a:noFill/>
                </a:ln>
                <a:solidFill>
                  <a:schemeClr val="bg1">
                    <a:lumMod val="85000"/>
                  </a:schemeClr>
                </a:solidFill>
                <a:effectLst/>
                <a:uLnTx/>
                <a:uFillTx/>
                <a:latin typeface="Inter" panose="020B0502030000000004" pitchFamily="34" charset="0"/>
                <a:ea typeface="Inter" panose="020B0502030000000004" pitchFamily="34" charset="0"/>
                <a:sym typeface="Wingdings" pitchFamily="2" charset="2"/>
              </a:rPr>
              <a:t> </a:t>
            </a:r>
            <a:r>
              <a:rPr kumimoji="0" lang="en-US" sz="1200" u="none" strike="noStrike" kern="0" cap="none" spc="0" normalizeH="0" baseline="0" noProof="0" dirty="0">
                <a:ln>
                  <a:noFill/>
                </a:ln>
                <a:solidFill>
                  <a:schemeClr val="bg1">
                    <a:lumMod val="85000"/>
                  </a:schemeClr>
                </a:solidFill>
                <a:effectLst/>
                <a:uLnTx/>
                <a:uFillTx/>
                <a:latin typeface="Inter" panose="020B0502030000000004" pitchFamily="34" charset="0"/>
                <a:ea typeface="Inter" panose="020B0502030000000004" pitchFamily="34" charset="0"/>
                <a:sym typeface="Azo Sans"/>
              </a:rPr>
              <a:t>Conversion </a:t>
            </a:r>
            <a:r>
              <a:rPr lang="en-US" sz="1200" dirty="0">
                <a:solidFill>
                  <a:schemeClr val="bg1">
                    <a:lumMod val="85000"/>
                  </a:schemeClr>
                </a:solidFill>
                <a:latin typeface="Inter" panose="020B0502030000000004" pitchFamily="34" charset="0"/>
                <a:ea typeface="Inter" panose="020B0502030000000004" pitchFamily="34" charset="0"/>
                <a:sym typeface="Wingdings" pitchFamily="2" charset="2"/>
              </a:rPr>
              <a:t></a:t>
            </a:r>
            <a:r>
              <a:rPr lang="en-US" sz="1200" dirty="0">
                <a:solidFill>
                  <a:schemeClr val="bg1">
                    <a:lumMod val="85000"/>
                  </a:schemeClr>
                </a:solidFill>
                <a:latin typeface="Inter" panose="020B0502030000000004" pitchFamily="34" charset="0"/>
                <a:ea typeface="Inter" panose="020B0502030000000004" pitchFamily="34" charset="0"/>
              </a:rPr>
              <a:t> </a:t>
            </a:r>
            <a:r>
              <a:rPr kumimoji="0" lang="en-US" sz="1200" u="none" strike="noStrike" kern="0" cap="none" spc="0" normalizeH="0" baseline="0" noProof="0" dirty="0">
                <a:ln>
                  <a:noFill/>
                </a:ln>
                <a:solidFill>
                  <a:schemeClr val="bg1">
                    <a:lumMod val="85000"/>
                  </a:schemeClr>
                </a:solidFill>
                <a:effectLst/>
                <a:uLnTx/>
                <a:uFillTx/>
                <a:latin typeface="Inter" panose="020B0502030000000004" pitchFamily="34" charset="0"/>
                <a:ea typeface="Inter" panose="020B0502030000000004" pitchFamily="34" charset="0"/>
                <a:sym typeface="Azo Sans"/>
              </a:rPr>
              <a:t>Expansion</a:t>
            </a:r>
          </a:p>
        </p:txBody>
      </p:sp>
    </p:spTree>
    <p:extLst>
      <p:ext uri="{BB962C8B-B14F-4D97-AF65-F5344CB8AC3E}">
        <p14:creationId xmlns:p14="http://schemas.microsoft.com/office/powerpoint/2010/main" val="77559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BAC4235-2FC3-2C45-BD27-EC38CC5C6ECE}"/>
              </a:ext>
            </a:extLst>
          </p:cNvPr>
          <p:cNvSpPr/>
          <p:nvPr/>
        </p:nvSpPr>
        <p:spPr>
          <a:xfrm>
            <a:off x="747936" y="1735461"/>
            <a:ext cx="7426538" cy="923330"/>
          </a:xfrm>
          <a:prstGeom prst="rect">
            <a:avLst/>
          </a:prstGeom>
        </p:spPr>
        <p:txBody>
          <a:bodyPr wrap="square">
            <a:spAutoFit/>
          </a:bodyPr>
          <a:lstStyle/>
          <a:p>
            <a:r>
              <a:rPr lang="en-US" dirty="0">
                <a:latin typeface="Inter" panose="020B0502030000000004" pitchFamily="34" charset="0"/>
                <a:ea typeface="Inter" panose="020B0502030000000004" pitchFamily="34" charset="0"/>
              </a:rPr>
              <a:t>Our team of product professionals partners with clients to amplify what’s working and fix what’s not, by specializing in four key disciplines:</a:t>
            </a:r>
          </a:p>
        </p:txBody>
      </p:sp>
      <p:sp>
        <p:nvSpPr>
          <p:cNvPr id="5" name="Rectangle 4">
            <a:extLst>
              <a:ext uri="{FF2B5EF4-FFF2-40B4-BE49-F238E27FC236}">
                <a16:creationId xmlns:a16="http://schemas.microsoft.com/office/drawing/2014/main" id="{539468EF-2A1C-A740-94AA-FE56C73A0286}"/>
              </a:ext>
            </a:extLst>
          </p:cNvPr>
          <p:cNvSpPr/>
          <p:nvPr/>
        </p:nvSpPr>
        <p:spPr>
          <a:xfrm>
            <a:off x="747936" y="2776390"/>
            <a:ext cx="5181974" cy="3139321"/>
          </a:xfrm>
          <a:prstGeom prst="rect">
            <a:avLst/>
          </a:prstGeom>
        </p:spPr>
        <p:txBody>
          <a:bodyPr wrap="square">
            <a:spAutoFit/>
          </a:bodyPr>
          <a:lstStyle/>
          <a:p>
            <a:r>
              <a:rPr lang="en-US" b="1" dirty="0">
                <a:solidFill>
                  <a:schemeClr val="tx1"/>
                </a:solidFill>
                <a:latin typeface="Inter" panose="020B0502030000000004" pitchFamily="34" charset="0"/>
                <a:ea typeface="Inter" panose="020B0502030000000004" pitchFamily="34" charset="0"/>
              </a:rPr>
              <a:t>Product Management</a:t>
            </a:r>
          </a:p>
          <a:p>
            <a:r>
              <a:rPr lang="en-US" dirty="0">
                <a:solidFill>
                  <a:schemeClr val="tx1"/>
                </a:solidFill>
                <a:latin typeface="Inter" panose="020B0502030000000004" pitchFamily="34" charset="0"/>
                <a:ea typeface="Inter" panose="020B0502030000000004" pitchFamily="34" charset="0"/>
              </a:rPr>
              <a:t>What to build, when, why, and how.</a:t>
            </a:r>
          </a:p>
          <a:p>
            <a:endParaRPr lang="en-US" dirty="0">
              <a:solidFill>
                <a:schemeClr val="tx1"/>
              </a:solidFill>
              <a:latin typeface="Inter" panose="020B0502030000000004" pitchFamily="34" charset="0"/>
              <a:ea typeface="Inter" panose="020B0502030000000004" pitchFamily="34" charset="0"/>
            </a:endParaRPr>
          </a:p>
          <a:p>
            <a:r>
              <a:rPr lang="en-US" b="1" dirty="0">
                <a:solidFill>
                  <a:schemeClr val="tx1"/>
                </a:solidFill>
                <a:latin typeface="Inter" panose="020B0502030000000004" pitchFamily="34" charset="0"/>
                <a:ea typeface="Inter" panose="020B0502030000000004" pitchFamily="34" charset="0"/>
              </a:rPr>
              <a:t>Product Design</a:t>
            </a:r>
          </a:p>
          <a:p>
            <a:r>
              <a:rPr lang="en-US" dirty="0">
                <a:solidFill>
                  <a:schemeClr val="tx1"/>
                </a:solidFill>
                <a:latin typeface="Inter" panose="020B0502030000000004" pitchFamily="34" charset="0"/>
                <a:ea typeface="Inter" panose="020B0502030000000004" pitchFamily="34" charset="0"/>
              </a:rPr>
              <a:t>User experiences, beautiful and intuitive. </a:t>
            </a:r>
          </a:p>
          <a:p>
            <a:endParaRPr lang="en-US" dirty="0">
              <a:solidFill>
                <a:schemeClr val="tx1"/>
              </a:solidFill>
              <a:latin typeface="Inter" panose="020B0502030000000004" pitchFamily="34" charset="0"/>
              <a:ea typeface="Inter" panose="020B0502030000000004" pitchFamily="34" charset="0"/>
            </a:endParaRPr>
          </a:p>
          <a:p>
            <a:r>
              <a:rPr lang="en-US" b="1" dirty="0">
                <a:solidFill>
                  <a:schemeClr val="tx1"/>
                </a:solidFill>
                <a:latin typeface="Inter" panose="020B0502030000000004" pitchFamily="34" charset="0"/>
                <a:ea typeface="Inter" panose="020B0502030000000004" pitchFamily="34" charset="0"/>
              </a:rPr>
              <a:t>Product Brand</a:t>
            </a:r>
          </a:p>
          <a:p>
            <a:r>
              <a:rPr lang="en-US" dirty="0">
                <a:solidFill>
                  <a:schemeClr val="tx1"/>
                </a:solidFill>
                <a:latin typeface="Inter" panose="020B0502030000000004" pitchFamily="34" charset="0"/>
                <a:ea typeface="Inter" panose="020B0502030000000004" pitchFamily="34" charset="0"/>
              </a:rPr>
              <a:t>Visual identity and a story worth telling.</a:t>
            </a:r>
          </a:p>
          <a:p>
            <a:endParaRPr lang="en-US" dirty="0">
              <a:solidFill>
                <a:schemeClr val="tx1"/>
              </a:solidFill>
              <a:latin typeface="Inter" panose="020B0502030000000004" pitchFamily="34" charset="0"/>
              <a:ea typeface="Inter" panose="020B0502030000000004" pitchFamily="34" charset="0"/>
            </a:endParaRPr>
          </a:p>
          <a:p>
            <a:r>
              <a:rPr lang="en-US" b="1" dirty="0">
                <a:solidFill>
                  <a:schemeClr val="tx1"/>
                </a:solidFill>
                <a:latin typeface="Inter" panose="020B0502030000000004" pitchFamily="34" charset="0"/>
                <a:ea typeface="Inter" panose="020B0502030000000004" pitchFamily="34" charset="0"/>
              </a:rPr>
              <a:t>Product Marketing</a:t>
            </a:r>
          </a:p>
          <a:p>
            <a:r>
              <a:rPr lang="en-US" dirty="0">
                <a:solidFill>
                  <a:schemeClr val="tx1"/>
                </a:solidFill>
                <a:latin typeface="Inter" panose="020B0502030000000004" pitchFamily="34" charset="0"/>
                <a:ea typeface="Inter" panose="020B0502030000000004" pitchFamily="34" charset="0"/>
              </a:rPr>
              <a:t>Messaging, positioning, and tools for growth.</a:t>
            </a:r>
          </a:p>
        </p:txBody>
      </p:sp>
      <p:pic>
        <p:nvPicPr>
          <p:cNvPr id="6" name="Picture 5">
            <a:extLst>
              <a:ext uri="{FF2B5EF4-FFF2-40B4-BE49-F238E27FC236}">
                <a16:creationId xmlns:a16="http://schemas.microsoft.com/office/drawing/2014/main" id="{C6619277-0721-F542-B4BB-60A952C2415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79116" b="-3885"/>
          <a:stretch/>
        </p:blipFill>
        <p:spPr>
          <a:xfrm>
            <a:off x="11353715" y="6265453"/>
            <a:ext cx="496416" cy="277450"/>
          </a:xfrm>
          <a:prstGeom prst="rect">
            <a:avLst/>
          </a:prstGeom>
        </p:spPr>
      </p:pic>
      <p:sp>
        <p:nvSpPr>
          <p:cNvPr id="8" name="Rectangle 7">
            <a:extLst>
              <a:ext uri="{FF2B5EF4-FFF2-40B4-BE49-F238E27FC236}">
                <a16:creationId xmlns:a16="http://schemas.microsoft.com/office/drawing/2014/main" id="{84D94E4A-6238-7549-9CAE-660FB0048B93}"/>
              </a:ext>
            </a:extLst>
          </p:cNvPr>
          <p:cNvSpPr/>
          <p:nvPr/>
        </p:nvSpPr>
        <p:spPr>
          <a:xfrm>
            <a:off x="747936" y="771476"/>
            <a:ext cx="10605779" cy="569387"/>
          </a:xfrm>
          <a:prstGeom prst="rect">
            <a:avLst/>
          </a:prstGeom>
        </p:spPr>
        <p:txBody>
          <a:bodyPr wrap="square">
            <a:spAutoFit/>
          </a:bodyPr>
          <a:lstStyle/>
          <a:p>
            <a:r>
              <a:rPr lang="en-US" sz="3100" b="1" dirty="0">
                <a:latin typeface="Inter" panose="020B0502030000000004" pitchFamily="34" charset="0"/>
                <a:ea typeface="Inter" panose="020B0502030000000004" pitchFamily="34" charset="0"/>
              </a:rPr>
              <a:t>Better product is marketable, valuable, and usable.</a:t>
            </a:r>
            <a:endParaRPr lang="en-US" sz="3100" b="1" dirty="0">
              <a:latin typeface="Inter" panose="020B0502030000000004" pitchFamily="34" charset="0"/>
              <a:ea typeface="Inter" panose="020B0502030000000004" pitchFamily="34" charset="0"/>
              <a:cs typeface="Droid Serif" panose="02020600060500020200" pitchFamily="18" charset="0"/>
            </a:endParaRPr>
          </a:p>
        </p:txBody>
      </p:sp>
      <p:pic>
        <p:nvPicPr>
          <p:cNvPr id="33" name="Picture 32">
            <a:extLst>
              <a:ext uri="{FF2B5EF4-FFF2-40B4-BE49-F238E27FC236}">
                <a16:creationId xmlns:a16="http://schemas.microsoft.com/office/drawing/2014/main" id="{A86E03F9-49D0-0D45-9C15-8C68D3247CA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01594" y="2822252"/>
            <a:ext cx="2369228" cy="1684785"/>
          </a:xfrm>
          <a:prstGeom prst="rect">
            <a:avLst/>
          </a:prstGeom>
          <a:effectLst>
            <a:outerShdw blurRad="825500" sx="102000" sy="102000" algn="ctr" rotWithShape="0">
              <a:prstClr val="black">
                <a:alpha val="8000"/>
              </a:prstClr>
            </a:outerShdw>
          </a:effectLst>
        </p:spPr>
      </p:pic>
      <p:grpSp>
        <p:nvGrpSpPr>
          <p:cNvPr id="34" name="Group 33">
            <a:extLst>
              <a:ext uri="{FF2B5EF4-FFF2-40B4-BE49-F238E27FC236}">
                <a16:creationId xmlns:a16="http://schemas.microsoft.com/office/drawing/2014/main" id="{06F287CD-6BC5-484A-8605-FEA8E5FC03B8}"/>
              </a:ext>
            </a:extLst>
          </p:cNvPr>
          <p:cNvGrpSpPr/>
          <p:nvPr/>
        </p:nvGrpSpPr>
        <p:grpSpPr>
          <a:xfrm>
            <a:off x="9332616" y="1838820"/>
            <a:ext cx="2355859" cy="3557173"/>
            <a:chOff x="4940854" y="3280732"/>
            <a:chExt cx="2355859" cy="3557173"/>
          </a:xfrm>
        </p:grpSpPr>
        <p:grpSp>
          <p:nvGrpSpPr>
            <p:cNvPr id="35" name="Group 34">
              <a:extLst>
                <a:ext uri="{FF2B5EF4-FFF2-40B4-BE49-F238E27FC236}">
                  <a16:creationId xmlns:a16="http://schemas.microsoft.com/office/drawing/2014/main" id="{95BBA728-1C3A-0743-BEE3-8C3E832A1EAB}"/>
                </a:ext>
              </a:extLst>
            </p:cNvPr>
            <p:cNvGrpSpPr>
              <a:grpSpLocks noChangeAspect="1"/>
            </p:cNvGrpSpPr>
            <p:nvPr/>
          </p:nvGrpSpPr>
          <p:grpSpPr>
            <a:xfrm>
              <a:off x="4940854" y="3280732"/>
              <a:ext cx="2355859" cy="3557173"/>
              <a:chOff x="8967503" y="2235946"/>
              <a:chExt cx="3522516" cy="5318739"/>
            </a:xfrm>
          </p:grpSpPr>
          <p:sp>
            <p:nvSpPr>
              <p:cNvPr id="37" name="Rectangle 36">
                <a:extLst>
                  <a:ext uri="{FF2B5EF4-FFF2-40B4-BE49-F238E27FC236}">
                    <a16:creationId xmlns:a16="http://schemas.microsoft.com/office/drawing/2014/main" id="{42114169-AAB7-9945-91DC-500BF6278B65}"/>
                  </a:ext>
                </a:extLst>
              </p:cNvPr>
              <p:cNvSpPr/>
              <p:nvPr/>
            </p:nvSpPr>
            <p:spPr>
              <a:xfrm>
                <a:off x="8979554" y="2235946"/>
                <a:ext cx="3510465" cy="5318737"/>
              </a:xfrm>
              <a:prstGeom prst="rect">
                <a:avLst/>
              </a:prstGeom>
              <a:solidFill>
                <a:schemeClr val="bg1">
                  <a:lumMod val="95000"/>
                </a:schemeClr>
              </a:solidFill>
              <a:ln w="3175" cap="flat">
                <a:noFill/>
                <a:miter lim="400000"/>
              </a:ln>
              <a:effectLst>
                <a:outerShdw blurRad="571500" sx="102000" sy="102000" algn="ctr" rotWithShape="0">
                  <a:prstClr val="black">
                    <a:alpha val="1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grpSp>
            <p:nvGrpSpPr>
              <p:cNvPr id="38" name="Group 37">
                <a:extLst>
                  <a:ext uri="{FF2B5EF4-FFF2-40B4-BE49-F238E27FC236}">
                    <a16:creationId xmlns:a16="http://schemas.microsoft.com/office/drawing/2014/main" id="{CA2E81A7-AA1D-DE42-B619-49FCAC4232C1}"/>
                  </a:ext>
                </a:extLst>
              </p:cNvPr>
              <p:cNvGrpSpPr>
                <a:grpSpLocks noChangeAspect="1"/>
              </p:cNvGrpSpPr>
              <p:nvPr/>
            </p:nvGrpSpPr>
            <p:grpSpPr>
              <a:xfrm>
                <a:off x="8967503" y="2540139"/>
                <a:ext cx="3510466" cy="5014546"/>
                <a:chOff x="8213907" y="1376640"/>
                <a:chExt cx="3978092" cy="5682529"/>
              </a:xfrm>
            </p:grpSpPr>
            <p:pic>
              <p:nvPicPr>
                <p:cNvPr id="39" name="Picture 38">
                  <a:extLst>
                    <a:ext uri="{FF2B5EF4-FFF2-40B4-BE49-F238E27FC236}">
                      <a16:creationId xmlns:a16="http://schemas.microsoft.com/office/drawing/2014/main" id="{320F7F73-4A8E-624C-AFDD-26935877B23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217724" y="1376640"/>
                  <a:ext cx="3974275" cy="1112358"/>
                </a:xfrm>
                <a:prstGeom prst="rect">
                  <a:avLst/>
                </a:prstGeom>
              </p:spPr>
            </p:pic>
            <p:pic>
              <p:nvPicPr>
                <p:cNvPr id="40" name="Picture 39">
                  <a:extLst>
                    <a:ext uri="{FF2B5EF4-FFF2-40B4-BE49-F238E27FC236}">
                      <a16:creationId xmlns:a16="http://schemas.microsoft.com/office/drawing/2014/main" id="{2E969FFE-FB04-434A-8C45-157A2C3B125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227567" y="2234181"/>
                  <a:ext cx="3964432" cy="1540535"/>
                </a:xfrm>
                <a:prstGeom prst="rect">
                  <a:avLst/>
                </a:prstGeom>
              </p:spPr>
            </p:pic>
            <p:pic>
              <p:nvPicPr>
                <p:cNvPr id="41" name="Picture 40">
                  <a:extLst>
                    <a:ext uri="{FF2B5EF4-FFF2-40B4-BE49-F238E27FC236}">
                      <a16:creationId xmlns:a16="http://schemas.microsoft.com/office/drawing/2014/main" id="{A0580C39-1AC7-3F43-8B83-B33E34D6E93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213907" y="3774717"/>
                  <a:ext cx="3978091" cy="3284452"/>
                </a:xfrm>
                <a:prstGeom prst="rect">
                  <a:avLst/>
                </a:prstGeom>
              </p:spPr>
            </p:pic>
          </p:grpSp>
        </p:grpSp>
        <p:pic>
          <p:nvPicPr>
            <p:cNvPr id="36" name="Picture 35">
              <a:extLst>
                <a:ext uri="{FF2B5EF4-FFF2-40B4-BE49-F238E27FC236}">
                  <a16:creationId xmlns:a16="http://schemas.microsoft.com/office/drawing/2014/main" id="{F029EB57-E037-2F45-87F6-E5DCD2B7A359}"/>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943462" y="3280732"/>
              <a:ext cx="2345547" cy="241424"/>
            </a:xfrm>
            <a:prstGeom prst="rect">
              <a:avLst/>
            </a:prstGeom>
          </p:spPr>
        </p:pic>
      </p:grpSp>
      <p:grpSp>
        <p:nvGrpSpPr>
          <p:cNvPr id="14" name="Group 13">
            <a:extLst>
              <a:ext uri="{FF2B5EF4-FFF2-40B4-BE49-F238E27FC236}">
                <a16:creationId xmlns:a16="http://schemas.microsoft.com/office/drawing/2014/main" id="{912C1F44-6CC1-CA42-BEB6-F540A79463CE}"/>
              </a:ext>
            </a:extLst>
          </p:cNvPr>
          <p:cNvGrpSpPr>
            <a:grpSpLocks noChangeAspect="1"/>
          </p:cNvGrpSpPr>
          <p:nvPr/>
        </p:nvGrpSpPr>
        <p:grpSpPr>
          <a:xfrm>
            <a:off x="6869144" y="4241054"/>
            <a:ext cx="4289645" cy="2185291"/>
            <a:chOff x="1880162" y="1481843"/>
            <a:chExt cx="8431676" cy="4295382"/>
          </a:xfrm>
        </p:grpSpPr>
        <p:pic>
          <p:nvPicPr>
            <p:cNvPr id="15" name="Picture 14">
              <a:extLst>
                <a:ext uri="{FF2B5EF4-FFF2-40B4-BE49-F238E27FC236}">
                  <a16:creationId xmlns:a16="http://schemas.microsoft.com/office/drawing/2014/main" id="{476B23F5-C113-C849-9A2B-B2D832EFA71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880162" y="1481843"/>
              <a:ext cx="8431676" cy="4295382"/>
            </a:xfrm>
            <a:prstGeom prst="rect">
              <a:avLst/>
            </a:prstGeom>
          </p:spPr>
        </p:pic>
        <p:pic>
          <p:nvPicPr>
            <p:cNvPr id="16" name="Picture 15">
              <a:extLst>
                <a:ext uri="{FF2B5EF4-FFF2-40B4-BE49-F238E27FC236}">
                  <a16:creationId xmlns:a16="http://schemas.microsoft.com/office/drawing/2014/main" id="{BC81329B-5D30-5546-B2A0-651B753666DA}"/>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2804433" y="1661824"/>
              <a:ext cx="4959803" cy="3203475"/>
            </a:xfrm>
            <a:prstGeom prst="rect">
              <a:avLst/>
            </a:prstGeom>
          </p:spPr>
        </p:pic>
        <p:sp>
          <p:nvSpPr>
            <p:cNvPr id="17" name="Rectangle 16">
              <a:extLst>
                <a:ext uri="{FF2B5EF4-FFF2-40B4-BE49-F238E27FC236}">
                  <a16:creationId xmlns:a16="http://schemas.microsoft.com/office/drawing/2014/main" id="{D4FE1180-5419-DE4E-BF02-D7F3161FD178}"/>
                </a:ext>
              </a:extLst>
            </p:cNvPr>
            <p:cNvSpPr/>
            <p:nvPr/>
          </p:nvSpPr>
          <p:spPr>
            <a:xfrm>
              <a:off x="2742913" y="1642751"/>
              <a:ext cx="77562" cy="3192469"/>
            </a:xfrm>
            <a:prstGeom prst="rect">
              <a:avLst/>
            </a:prstGeom>
            <a:solidFill>
              <a:schemeClr val="tx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18" name="Picture 17">
              <a:extLst>
                <a:ext uri="{FF2B5EF4-FFF2-40B4-BE49-F238E27FC236}">
                  <a16:creationId xmlns:a16="http://schemas.microsoft.com/office/drawing/2014/main" id="{A0529B8F-56D0-424B-9181-11C9B46E68C4}"/>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5624641" y="2949575"/>
              <a:ext cx="1303209" cy="2691601"/>
            </a:xfrm>
            <a:prstGeom prst="roundRect">
              <a:avLst/>
            </a:prstGeom>
          </p:spPr>
        </p:pic>
        <p:pic>
          <p:nvPicPr>
            <p:cNvPr id="19" name="Picture 18">
              <a:extLst>
                <a:ext uri="{FF2B5EF4-FFF2-40B4-BE49-F238E27FC236}">
                  <a16:creationId xmlns:a16="http://schemas.microsoft.com/office/drawing/2014/main" id="{1097542C-FE14-554C-BE21-4F29925D1F64}"/>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5697484" y="3672654"/>
              <a:ext cx="1157521" cy="1648608"/>
            </a:xfrm>
            <a:prstGeom prst="rect">
              <a:avLst/>
            </a:prstGeom>
          </p:spPr>
        </p:pic>
        <p:pic>
          <p:nvPicPr>
            <p:cNvPr id="20" name="Picture 19">
              <a:extLst>
                <a:ext uri="{FF2B5EF4-FFF2-40B4-BE49-F238E27FC236}">
                  <a16:creationId xmlns:a16="http://schemas.microsoft.com/office/drawing/2014/main" id="{4372886D-9A9D-A344-ACA1-C38A86599728}"/>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5697483" y="3266223"/>
              <a:ext cx="1157521" cy="726621"/>
            </a:xfrm>
            <a:prstGeom prst="rect">
              <a:avLst/>
            </a:prstGeom>
          </p:spPr>
        </p:pic>
        <p:pic>
          <p:nvPicPr>
            <p:cNvPr id="21" name="Picture 20">
              <a:extLst>
                <a:ext uri="{FF2B5EF4-FFF2-40B4-BE49-F238E27FC236}">
                  <a16:creationId xmlns:a16="http://schemas.microsoft.com/office/drawing/2014/main" id="{A766D036-A19C-0441-A612-713F6C17CDF4}"/>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5953064" y="2420072"/>
              <a:ext cx="4250671" cy="3026223"/>
            </a:xfrm>
            <a:prstGeom prst="roundRect">
              <a:avLst>
                <a:gd name="adj" fmla="val 7919"/>
              </a:avLst>
            </a:prstGeom>
          </p:spPr>
        </p:pic>
        <p:pic>
          <p:nvPicPr>
            <p:cNvPr id="22" name="Picture 21">
              <a:extLst>
                <a:ext uri="{FF2B5EF4-FFF2-40B4-BE49-F238E27FC236}">
                  <a16:creationId xmlns:a16="http://schemas.microsoft.com/office/drawing/2014/main" id="{3C3D9DCC-6EAA-204C-9FAC-E06A302ACBBF}"/>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5624640" y="2949575"/>
              <a:ext cx="1303209" cy="2691601"/>
            </a:xfrm>
            <a:prstGeom prst="roundRect">
              <a:avLst/>
            </a:prstGeom>
          </p:spPr>
        </p:pic>
        <p:pic>
          <p:nvPicPr>
            <p:cNvPr id="23" name="Picture 22">
              <a:extLst>
                <a:ext uri="{FF2B5EF4-FFF2-40B4-BE49-F238E27FC236}">
                  <a16:creationId xmlns:a16="http://schemas.microsoft.com/office/drawing/2014/main" id="{368B8587-9511-894E-A3D3-649E61E9B60A}"/>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5697483" y="3672654"/>
              <a:ext cx="1157521" cy="1648608"/>
            </a:xfrm>
            <a:prstGeom prst="rect">
              <a:avLst/>
            </a:prstGeom>
          </p:spPr>
        </p:pic>
        <p:pic>
          <p:nvPicPr>
            <p:cNvPr id="24" name="Picture 23">
              <a:extLst>
                <a:ext uri="{FF2B5EF4-FFF2-40B4-BE49-F238E27FC236}">
                  <a16:creationId xmlns:a16="http://schemas.microsoft.com/office/drawing/2014/main" id="{EBE50E2D-B8EE-5543-86E5-CAF516E5A879}"/>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5697482" y="3266223"/>
              <a:ext cx="1157521" cy="726621"/>
            </a:xfrm>
            <a:prstGeom prst="rect">
              <a:avLst/>
            </a:prstGeom>
          </p:spPr>
        </p:pic>
      </p:grpSp>
    </p:spTree>
    <p:extLst>
      <p:ext uri="{BB962C8B-B14F-4D97-AF65-F5344CB8AC3E}">
        <p14:creationId xmlns:p14="http://schemas.microsoft.com/office/powerpoint/2010/main" val="933121435"/>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F5D8EC-9875-3340-8A38-FA919CAAE9B8}"/>
              </a:ext>
            </a:extLst>
          </p:cNvPr>
          <p:cNvSpPr/>
          <p:nvPr/>
        </p:nvSpPr>
        <p:spPr>
          <a:xfrm>
            <a:off x="975597" y="1229253"/>
            <a:ext cx="9197981" cy="3924151"/>
          </a:xfrm>
          <a:prstGeom prst="rect">
            <a:avLst/>
          </a:prstGeom>
        </p:spPr>
        <p:txBody>
          <a:bodyPr wrap="square">
            <a:spAutoFit/>
          </a:bodyPr>
          <a:lstStyle/>
          <a:p>
            <a:pPr lvl="0">
              <a:lnSpc>
                <a:spcPct val="150000"/>
              </a:lnSpc>
            </a:pPr>
            <a:r>
              <a:rPr lang="en-US" sz="3200" b="1" dirty="0">
                <a:latin typeface="Inter" panose="020B0502030000000004" pitchFamily="34" charset="0"/>
                <a:ea typeface="Inter" panose="020B0502030000000004" pitchFamily="34" charset="0"/>
              </a:rPr>
              <a:t>Acquisition Key Takeaways</a:t>
            </a:r>
          </a:p>
          <a:p>
            <a:pPr lvl="0">
              <a:lnSpc>
                <a:spcPct val="150000"/>
              </a:lnSpc>
            </a:pPr>
            <a:r>
              <a:rPr lang="en-US" sz="2000" dirty="0">
                <a:solidFill>
                  <a:srgbClr val="007F68"/>
                </a:solidFill>
                <a:latin typeface="Inter" panose="020B0502030000000004" pitchFamily="34" charset="0"/>
                <a:ea typeface="Inter" panose="020B0502030000000004" pitchFamily="34" charset="0"/>
              </a:rPr>
              <a:t>When the product’s job is to draw people in:</a:t>
            </a:r>
          </a:p>
          <a:p>
            <a:pPr lvl="0">
              <a:lnSpc>
                <a:spcPct val="150000"/>
              </a:lnSpc>
            </a:pPr>
            <a:endParaRPr lang="en-US" dirty="0">
              <a:solidFill>
                <a:schemeClr val="tx1"/>
              </a:solidFill>
              <a:latin typeface="Inter" panose="020B0502030000000004" pitchFamily="34" charset="0"/>
              <a:ea typeface="Inter" panose="020B0502030000000004" pitchFamily="34" charset="0"/>
            </a:endParaRPr>
          </a:p>
          <a:p>
            <a:pPr lvl="0"/>
            <a:r>
              <a:rPr lang="en-US" dirty="0">
                <a:solidFill>
                  <a:schemeClr val="tx1"/>
                </a:solidFill>
                <a:latin typeface="Inter" panose="020B0502030000000004" pitchFamily="34" charset="0"/>
                <a:ea typeface="Inter" panose="020B0502030000000004" pitchFamily="34" charset="0"/>
              </a:rPr>
              <a:t>Brand identity must be powerful enough to speak for itself.</a:t>
            </a:r>
          </a:p>
          <a:p>
            <a:pPr lvl="0"/>
            <a:endParaRPr lang="en-US" dirty="0">
              <a:solidFill>
                <a:schemeClr val="tx1"/>
              </a:solidFill>
              <a:latin typeface="Inter" panose="020B0502030000000004" pitchFamily="34" charset="0"/>
              <a:ea typeface="Inter" panose="020B0502030000000004" pitchFamily="34" charset="0"/>
            </a:endParaRPr>
          </a:p>
          <a:p>
            <a:pPr lvl="0"/>
            <a:r>
              <a:rPr lang="en-US" dirty="0">
                <a:solidFill>
                  <a:schemeClr val="tx1"/>
                </a:solidFill>
                <a:latin typeface="Inter" panose="020B0502030000000004" pitchFamily="34" charset="0"/>
                <a:ea typeface="Inter" panose="020B0502030000000004" pitchFamily="34" charset="0"/>
              </a:rPr>
              <a:t>The value prop must be obvious and available to be experienced.</a:t>
            </a:r>
          </a:p>
          <a:p>
            <a:pPr lvl="0"/>
            <a:endParaRPr lang="en-US" dirty="0">
              <a:solidFill>
                <a:schemeClr val="tx1"/>
              </a:solidFill>
              <a:latin typeface="Inter" panose="020B0502030000000004" pitchFamily="34" charset="0"/>
              <a:ea typeface="Inter" panose="020B0502030000000004" pitchFamily="34" charset="0"/>
            </a:endParaRPr>
          </a:p>
          <a:p>
            <a:pPr lvl="0"/>
            <a:r>
              <a:rPr lang="en-US" dirty="0">
                <a:solidFill>
                  <a:schemeClr val="tx1"/>
                </a:solidFill>
                <a:latin typeface="Inter" panose="020B0502030000000004" pitchFamily="34" charset="0"/>
                <a:ea typeface="Inter" panose="020B0502030000000004" pitchFamily="34" charset="0"/>
              </a:rPr>
              <a:t>The experience must be intuitive, uncomplicated, empathetic, and even enjoyable.</a:t>
            </a:r>
          </a:p>
          <a:p>
            <a:pPr lvl="0"/>
            <a:endParaRPr lang="en-US" dirty="0">
              <a:solidFill>
                <a:schemeClr val="tx1"/>
              </a:solidFill>
              <a:latin typeface="Inter" panose="020B0502030000000004" pitchFamily="34" charset="0"/>
              <a:ea typeface="Inter" panose="020B0502030000000004" pitchFamily="34" charset="0"/>
            </a:endParaRPr>
          </a:p>
          <a:p>
            <a:pPr lvl="0"/>
            <a:r>
              <a:rPr lang="en-US" dirty="0">
                <a:solidFill>
                  <a:schemeClr val="tx1"/>
                </a:solidFill>
                <a:latin typeface="Inter" panose="020B0502030000000004" pitchFamily="34" charset="0"/>
                <a:ea typeface="Inter" panose="020B0502030000000004" pitchFamily="34" charset="0"/>
              </a:rPr>
              <a:t>Marketing has a powerful place in educating, positioning, reminding, and capitalizing on the leads the product qualifies.</a:t>
            </a:r>
          </a:p>
        </p:txBody>
      </p:sp>
      <p:sp>
        <p:nvSpPr>
          <p:cNvPr id="7" name="Rectangle 6">
            <a:extLst>
              <a:ext uri="{FF2B5EF4-FFF2-40B4-BE49-F238E27FC236}">
                <a16:creationId xmlns:a16="http://schemas.microsoft.com/office/drawing/2014/main" id="{CC041CC3-6ECE-124C-9E08-A361587938C4}"/>
              </a:ext>
            </a:extLst>
          </p:cNvPr>
          <p:cNvSpPr/>
          <p:nvPr/>
        </p:nvSpPr>
        <p:spPr>
          <a:xfrm>
            <a:off x="-2039567" y="511424"/>
            <a:ext cx="9197981" cy="276999"/>
          </a:xfrm>
          <a:prstGeom prst="rect">
            <a:avLst/>
          </a:prstGeom>
          <a:solidFill>
            <a:srgbClr val="FFFFFF"/>
          </a:solidFill>
        </p:spPr>
        <p:txBody>
          <a:bodyPr wrap="square">
            <a:spAutoFit/>
          </a:bodyPr>
          <a:lstStyle/>
          <a:p>
            <a:pPr marL="0" marR="0" lvl="0" indent="0" algn="ctr" defTabSz="410765" rtl="0" eaLnBrk="1" fontAlgn="auto" latinLnBrk="0" hangingPunct="0">
              <a:lnSpc>
                <a:spcPct val="100000"/>
              </a:lnSpc>
              <a:spcBef>
                <a:spcPts val="0"/>
              </a:spcBef>
              <a:spcAft>
                <a:spcPts val="600"/>
              </a:spcAft>
              <a:buClrTx/>
              <a:buSzTx/>
              <a:buFontTx/>
              <a:buNone/>
              <a:tabLst/>
              <a:defRPr/>
            </a:pPr>
            <a:r>
              <a:rPr kumimoji="0" lang="en-US" sz="1200" u="none" strike="noStrike" kern="0" cap="none" spc="0" normalizeH="0" baseline="0" noProof="0" dirty="0">
                <a:ln>
                  <a:noFill/>
                </a:ln>
                <a:solidFill>
                  <a:srgbClr val="007F68"/>
                </a:solidFill>
                <a:effectLst/>
                <a:uLnTx/>
                <a:uFillTx/>
                <a:latin typeface="Inter" panose="020B0502030000000004" pitchFamily="34" charset="0"/>
                <a:ea typeface="Inter" panose="020B0502030000000004" pitchFamily="34" charset="0"/>
                <a:sym typeface="Azo Sans"/>
              </a:rPr>
              <a:t>Acquisition</a:t>
            </a:r>
            <a:r>
              <a:rPr kumimoji="0" lang="en-US" sz="1200" u="none" strike="noStrike" kern="0" cap="none" spc="0" normalizeH="0" baseline="0" noProof="0" dirty="0">
                <a:ln>
                  <a:noFill/>
                </a:ln>
                <a:solidFill>
                  <a:schemeClr val="tx1"/>
                </a:solidFill>
                <a:effectLst/>
                <a:uLnTx/>
                <a:uFillTx/>
                <a:latin typeface="Inter" panose="020B0502030000000004" pitchFamily="34" charset="0"/>
                <a:ea typeface="Inter" panose="020B0502030000000004" pitchFamily="34" charset="0"/>
                <a:sym typeface="Azo Sans"/>
              </a:rPr>
              <a:t> </a:t>
            </a:r>
            <a:r>
              <a:rPr kumimoji="0" lang="en-US" sz="1200" u="none" strike="noStrike" kern="0" cap="none" spc="0" normalizeH="0" baseline="0" noProof="0" dirty="0">
                <a:ln>
                  <a:noFill/>
                </a:ln>
                <a:solidFill>
                  <a:schemeClr val="bg1">
                    <a:lumMod val="85000"/>
                  </a:schemeClr>
                </a:solidFill>
                <a:effectLst/>
                <a:uLnTx/>
                <a:uFillTx/>
                <a:latin typeface="Inter" panose="020B0502030000000004" pitchFamily="34" charset="0"/>
                <a:ea typeface="Inter" panose="020B0502030000000004" pitchFamily="34" charset="0"/>
                <a:sym typeface="Wingdings" pitchFamily="2" charset="2"/>
              </a:rPr>
              <a:t> </a:t>
            </a:r>
            <a:r>
              <a:rPr kumimoji="0" lang="en-US" sz="1200" u="none" strike="noStrike" kern="0" cap="none" spc="0" normalizeH="0" baseline="0" noProof="0" dirty="0">
                <a:ln>
                  <a:noFill/>
                </a:ln>
                <a:solidFill>
                  <a:schemeClr val="bg1">
                    <a:lumMod val="85000"/>
                  </a:schemeClr>
                </a:solidFill>
                <a:effectLst/>
                <a:uLnTx/>
                <a:uFillTx/>
                <a:latin typeface="Inter" panose="020B0502030000000004" pitchFamily="34" charset="0"/>
                <a:ea typeface="Inter" panose="020B0502030000000004" pitchFamily="34" charset="0"/>
                <a:sym typeface="Azo Sans"/>
              </a:rPr>
              <a:t>Conversion </a:t>
            </a:r>
            <a:r>
              <a:rPr lang="en-US" sz="1200" dirty="0">
                <a:solidFill>
                  <a:schemeClr val="bg1">
                    <a:lumMod val="85000"/>
                  </a:schemeClr>
                </a:solidFill>
                <a:latin typeface="Inter" panose="020B0502030000000004" pitchFamily="34" charset="0"/>
                <a:ea typeface="Inter" panose="020B0502030000000004" pitchFamily="34" charset="0"/>
                <a:sym typeface="Wingdings" pitchFamily="2" charset="2"/>
              </a:rPr>
              <a:t></a:t>
            </a:r>
            <a:r>
              <a:rPr lang="en-US" sz="1200" dirty="0">
                <a:solidFill>
                  <a:schemeClr val="bg1">
                    <a:lumMod val="85000"/>
                  </a:schemeClr>
                </a:solidFill>
                <a:latin typeface="Inter" panose="020B0502030000000004" pitchFamily="34" charset="0"/>
                <a:ea typeface="Inter" panose="020B0502030000000004" pitchFamily="34" charset="0"/>
              </a:rPr>
              <a:t> </a:t>
            </a:r>
            <a:r>
              <a:rPr kumimoji="0" lang="en-US" sz="1200" u="none" strike="noStrike" kern="0" cap="none" spc="0" normalizeH="0" baseline="0" noProof="0" dirty="0">
                <a:ln>
                  <a:noFill/>
                </a:ln>
                <a:solidFill>
                  <a:schemeClr val="bg1">
                    <a:lumMod val="85000"/>
                  </a:schemeClr>
                </a:solidFill>
                <a:effectLst/>
                <a:uLnTx/>
                <a:uFillTx/>
                <a:latin typeface="Inter" panose="020B0502030000000004" pitchFamily="34" charset="0"/>
                <a:ea typeface="Inter" panose="020B0502030000000004" pitchFamily="34" charset="0"/>
                <a:sym typeface="Azo Sans"/>
              </a:rPr>
              <a:t>Expansion</a:t>
            </a:r>
          </a:p>
        </p:txBody>
      </p:sp>
    </p:spTree>
    <p:extLst>
      <p:ext uri="{BB962C8B-B14F-4D97-AF65-F5344CB8AC3E}">
        <p14:creationId xmlns:p14="http://schemas.microsoft.com/office/powerpoint/2010/main" val="23581630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5FF2064-03D9-0349-9EF1-89F7738570AD}"/>
              </a:ext>
            </a:extLst>
          </p:cNvPr>
          <p:cNvSpPr/>
          <p:nvPr/>
        </p:nvSpPr>
        <p:spPr>
          <a:xfrm>
            <a:off x="1497009" y="3105834"/>
            <a:ext cx="9197981" cy="646331"/>
          </a:xfrm>
          <a:prstGeom prst="rect">
            <a:avLst/>
          </a:prstGeom>
          <a:solidFill>
            <a:srgbClr val="FFFFFF"/>
          </a:solidFill>
        </p:spPr>
        <p:txBody>
          <a:bodyPr wrap="square">
            <a:spAutoFit/>
          </a:bodyPr>
          <a:lstStyle/>
          <a:p>
            <a:pPr marL="0" marR="0" lvl="0" indent="0" algn="ctr" defTabSz="410765" rtl="0" eaLnBrk="1" fontAlgn="auto" latinLnBrk="0" hangingPunct="0">
              <a:lnSpc>
                <a:spcPct val="100000"/>
              </a:lnSpc>
              <a:spcBef>
                <a:spcPts val="0"/>
              </a:spcBef>
              <a:spcAft>
                <a:spcPts val="600"/>
              </a:spcAft>
              <a:buClrTx/>
              <a:buSzTx/>
              <a:buFontTx/>
              <a:buNone/>
              <a:tabLst/>
              <a:defRPr/>
            </a:pPr>
            <a:r>
              <a:rPr kumimoji="0" lang="en-US" sz="3600" u="none" strike="noStrike" kern="0" cap="none" spc="0" normalizeH="0" baseline="0" noProof="0" dirty="0">
                <a:ln>
                  <a:noFill/>
                </a:ln>
                <a:effectLst/>
                <a:uLnTx/>
                <a:uFillTx/>
                <a:latin typeface="Sequel Sans Book Head" panose="020B0503050000020004" pitchFamily="34" charset="77"/>
                <a:sym typeface="Azo Sans"/>
              </a:rPr>
              <a:t>Acquisition  </a:t>
            </a:r>
            <a:r>
              <a:rPr kumimoji="0" lang="en-US" sz="3600" u="none" strike="noStrike" kern="0" cap="none" spc="0" normalizeH="0" baseline="0" noProof="0" dirty="0">
                <a:ln>
                  <a:noFill/>
                </a:ln>
                <a:effectLst/>
                <a:uLnTx/>
                <a:uFillTx/>
                <a:latin typeface="Sequel Sans Book Head" panose="020B0503050000020004" pitchFamily="34" charset="77"/>
                <a:sym typeface="Wingdings" pitchFamily="2" charset="2"/>
              </a:rPr>
              <a:t>  </a:t>
            </a:r>
            <a:r>
              <a:rPr kumimoji="0" lang="en-US" sz="3600" u="none" strike="noStrike" kern="0" cap="none" spc="0" normalizeH="0" baseline="0" noProof="0" dirty="0">
                <a:ln>
                  <a:noFill/>
                </a:ln>
                <a:solidFill>
                  <a:srgbClr val="007F68"/>
                </a:solidFill>
                <a:effectLst/>
                <a:uLnTx/>
                <a:uFillTx/>
                <a:latin typeface="Sequel Sans Book Head" panose="020B0503050000020004" pitchFamily="34" charset="77"/>
                <a:sym typeface="Azo Sans"/>
              </a:rPr>
              <a:t>Conversion</a:t>
            </a:r>
            <a:r>
              <a:rPr kumimoji="0" lang="en-US" sz="3600" u="none" strike="noStrike" kern="0" cap="none" spc="0" normalizeH="0" baseline="0" noProof="0" dirty="0">
                <a:ln>
                  <a:noFill/>
                </a:ln>
                <a:effectLst/>
                <a:uLnTx/>
                <a:uFillTx/>
                <a:latin typeface="Sequel Sans Book Head" panose="020B0503050000020004" pitchFamily="34" charset="77"/>
                <a:sym typeface="Azo Sans"/>
              </a:rPr>
              <a:t>  </a:t>
            </a:r>
            <a:r>
              <a:rPr lang="en-US" sz="3600" dirty="0">
                <a:latin typeface="Sequel Sans Book Head" panose="020B0503050000020004" pitchFamily="34" charset="77"/>
                <a:sym typeface="Wingdings" pitchFamily="2" charset="2"/>
              </a:rPr>
              <a:t> </a:t>
            </a:r>
            <a:r>
              <a:rPr lang="en-US" sz="3600" dirty="0">
                <a:latin typeface="Sequel Sans Book Head" panose="020B0503050000020004" pitchFamily="34" charset="77"/>
              </a:rPr>
              <a:t> </a:t>
            </a:r>
            <a:r>
              <a:rPr kumimoji="0" lang="en-US" sz="3600" u="none" strike="noStrike" kern="0" cap="none" spc="0" normalizeH="0" baseline="0" noProof="0" dirty="0">
                <a:ln>
                  <a:noFill/>
                </a:ln>
                <a:effectLst/>
                <a:uLnTx/>
                <a:uFillTx/>
                <a:latin typeface="Sequel Sans Book Head" panose="020B0503050000020004" pitchFamily="34" charset="77"/>
                <a:sym typeface="Azo Sans"/>
              </a:rPr>
              <a:t>Expansion</a:t>
            </a:r>
          </a:p>
        </p:txBody>
      </p:sp>
    </p:spTree>
    <p:extLst>
      <p:ext uri="{BB962C8B-B14F-4D97-AF65-F5344CB8AC3E}">
        <p14:creationId xmlns:p14="http://schemas.microsoft.com/office/powerpoint/2010/main" val="24275942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B83B955-60B5-D845-A5F4-321A2CBE55D1}"/>
              </a:ext>
            </a:extLst>
          </p:cNvPr>
          <p:cNvSpPr/>
          <p:nvPr/>
        </p:nvSpPr>
        <p:spPr>
          <a:xfrm>
            <a:off x="1122776" y="2157691"/>
            <a:ext cx="10376754" cy="2546979"/>
          </a:xfrm>
          <a:prstGeom prst="rect">
            <a:avLst/>
          </a:prstGeom>
        </p:spPr>
        <p:txBody>
          <a:bodyPr wrap="square">
            <a:spAutoFit/>
          </a:bodyPr>
          <a:lstStyle/>
          <a:p>
            <a:pPr lvl="0">
              <a:lnSpc>
                <a:spcPts val="4920"/>
              </a:lnSpc>
            </a:pPr>
            <a:r>
              <a:rPr lang="en-US" sz="3200" dirty="0">
                <a:solidFill>
                  <a:schemeClr val="tx1"/>
                </a:solidFill>
                <a:latin typeface="Inter" panose="020B0502030000000004" pitchFamily="34" charset="0"/>
                <a:ea typeface="Inter" panose="020B0502030000000004" pitchFamily="34" charset="0"/>
              </a:rPr>
              <a:t>Conversion is turning a prospective user into a user, and a user into a paying user. Providing the </a:t>
            </a:r>
            <a:r>
              <a:rPr lang="en-US" sz="3200" dirty="0">
                <a:solidFill>
                  <a:srgbClr val="007F68"/>
                </a:solidFill>
                <a:latin typeface="Inter" panose="020B0502030000000004" pitchFamily="34" charset="0"/>
                <a:ea typeface="Inter" panose="020B0502030000000004" pitchFamily="34" charset="0"/>
              </a:rPr>
              <a:t>right value proposition, </a:t>
            </a:r>
            <a:r>
              <a:rPr lang="en-US" sz="3200" dirty="0">
                <a:solidFill>
                  <a:schemeClr val="tx1"/>
                </a:solidFill>
                <a:latin typeface="Inter" panose="020B0502030000000004" pitchFamily="34" charset="0"/>
                <a:ea typeface="Inter" panose="020B0502030000000004" pitchFamily="34" charset="0"/>
              </a:rPr>
              <a:t>the </a:t>
            </a:r>
            <a:r>
              <a:rPr lang="en-US" sz="3200" dirty="0">
                <a:solidFill>
                  <a:srgbClr val="007F68"/>
                </a:solidFill>
                <a:latin typeface="Inter" panose="020B0502030000000004" pitchFamily="34" charset="0"/>
                <a:ea typeface="Inter" panose="020B0502030000000004" pitchFamily="34" charset="0"/>
              </a:rPr>
              <a:t>ability to inform themselves, </a:t>
            </a:r>
            <a:r>
              <a:rPr lang="en-US" sz="3200" dirty="0">
                <a:solidFill>
                  <a:schemeClr val="tx1"/>
                </a:solidFill>
                <a:latin typeface="Inter" panose="020B0502030000000004" pitchFamily="34" charset="0"/>
                <a:ea typeface="Inter" panose="020B0502030000000004" pitchFamily="34" charset="0"/>
              </a:rPr>
              <a:t>and a </a:t>
            </a:r>
            <a:r>
              <a:rPr lang="en-US" sz="3200" dirty="0">
                <a:solidFill>
                  <a:srgbClr val="007F68"/>
                </a:solidFill>
                <a:latin typeface="Inter" panose="020B0502030000000004" pitchFamily="34" charset="0"/>
                <a:ea typeface="Inter" panose="020B0502030000000004" pitchFamily="34" charset="0"/>
              </a:rPr>
              <a:t>way to start paying.</a:t>
            </a:r>
          </a:p>
        </p:txBody>
      </p:sp>
      <p:sp>
        <p:nvSpPr>
          <p:cNvPr id="5" name="Rectangle 4">
            <a:extLst>
              <a:ext uri="{FF2B5EF4-FFF2-40B4-BE49-F238E27FC236}">
                <a16:creationId xmlns:a16="http://schemas.microsoft.com/office/drawing/2014/main" id="{A3D624AA-628B-2347-B394-19E738951493}"/>
              </a:ext>
            </a:extLst>
          </p:cNvPr>
          <p:cNvSpPr/>
          <p:nvPr/>
        </p:nvSpPr>
        <p:spPr>
          <a:xfrm>
            <a:off x="-1957136" y="539097"/>
            <a:ext cx="9197981" cy="276999"/>
          </a:xfrm>
          <a:prstGeom prst="rect">
            <a:avLst/>
          </a:prstGeom>
          <a:solidFill>
            <a:srgbClr val="FFFFFF"/>
          </a:solidFill>
        </p:spPr>
        <p:txBody>
          <a:bodyPr wrap="square">
            <a:spAutoFit/>
          </a:bodyPr>
          <a:lstStyle/>
          <a:p>
            <a:pPr marL="0" marR="0" lvl="0" indent="0" algn="ctr" defTabSz="410765" rtl="0" eaLnBrk="1" fontAlgn="auto" latinLnBrk="0" hangingPunct="0">
              <a:lnSpc>
                <a:spcPct val="100000"/>
              </a:lnSpc>
              <a:spcBef>
                <a:spcPts val="0"/>
              </a:spcBef>
              <a:spcAft>
                <a:spcPts val="600"/>
              </a:spcAft>
              <a:buClrTx/>
              <a:buSzTx/>
              <a:buFontTx/>
              <a:buNone/>
              <a:tabLst/>
              <a:defRPr/>
            </a:pPr>
            <a:r>
              <a:rPr kumimoji="0" lang="en-US" sz="1200" u="none" strike="noStrike" kern="0" cap="none" spc="0" normalizeH="0" baseline="0" noProof="0" dirty="0">
                <a:ln>
                  <a:noFill/>
                </a:ln>
                <a:solidFill>
                  <a:schemeClr val="bg1">
                    <a:lumMod val="75000"/>
                  </a:schemeClr>
                </a:solidFill>
                <a:effectLst/>
                <a:uLnTx/>
                <a:uFillTx/>
                <a:latin typeface="Inter" panose="020B0502030000000004" pitchFamily="34" charset="0"/>
                <a:ea typeface="Inter" panose="020B0502030000000004" pitchFamily="34" charset="0"/>
                <a:sym typeface="Azo Sans"/>
              </a:rPr>
              <a:t>Acquisition </a:t>
            </a:r>
            <a:r>
              <a:rPr kumimoji="0" lang="en-US" sz="1200" u="none" strike="noStrike" kern="0" cap="none" spc="0" normalizeH="0" baseline="0" noProof="0" dirty="0">
                <a:ln>
                  <a:noFill/>
                </a:ln>
                <a:solidFill>
                  <a:schemeClr val="bg1">
                    <a:lumMod val="75000"/>
                  </a:schemeClr>
                </a:solidFill>
                <a:effectLst/>
                <a:uLnTx/>
                <a:uFillTx/>
                <a:latin typeface="Inter" panose="020B0502030000000004" pitchFamily="34" charset="0"/>
                <a:ea typeface="Inter" panose="020B0502030000000004" pitchFamily="34" charset="0"/>
                <a:sym typeface="Wingdings" pitchFamily="2" charset="2"/>
              </a:rPr>
              <a:t> </a:t>
            </a:r>
            <a:r>
              <a:rPr kumimoji="0" lang="en-US" sz="1200" u="none" strike="noStrike" kern="0" cap="none" spc="0" normalizeH="0" baseline="0" noProof="0" dirty="0">
                <a:ln>
                  <a:noFill/>
                </a:ln>
                <a:solidFill>
                  <a:srgbClr val="007F68"/>
                </a:solidFill>
                <a:effectLst/>
                <a:uLnTx/>
                <a:uFillTx/>
                <a:latin typeface="Inter" panose="020B0502030000000004" pitchFamily="34" charset="0"/>
                <a:ea typeface="Inter" panose="020B0502030000000004" pitchFamily="34" charset="0"/>
                <a:sym typeface="Azo Sans"/>
              </a:rPr>
              <a:t>Conversion</a:t>
            </a:r>
            <a:r>
              <a:rPr kumimoji="0" lang="en-US" sz="1200" u="none" strike="noStrike" kern="0" cap="none" spc="0" normalizeH="0" baseline="0" noProof="0" dirty="0">
                <a:ln>
                  <a:noFill/>
                </a:ln>
                <a:solidFill>
                  <a:schemeClr val="tx1"/>
                </a:solidFill>
                <a:effectLst/>
                <a:uLnTx/>
                <a:uFillTx/>
                <a:latin typeface="Inter" panose="020B0502030000000004" pitchFamily="34" charset="0"/>
                <a:ea typeface="Inter" panose="020B0502030000000004" pitchFamily="34" charset="0"/>
                <a:sym typeface="Azo Sans"/>
              </a:rPr>
              <a:t> </a:t>
            </a:r>
            <a:r>
              <a:rPr lang="en-US" sz="1200" dirty="0">
                <a:solidFill>
                  <a:schemeClr val="bg1">
                    <a:lumMod val="75000"/>
                  </a:schemeClr>
                </a:solidFill>
                <a:latin typeface="Inter" panose="020B0502030000000004" pitchFamily="34" charset="0"/>
                <a:ea typeface="Inter" panose="020B0502030000000004" pitchFamily="34" charset="0"/>
                <a:sym typeface="Wingdings" pitchFamily="2" charset="2"/>
              </a:rPr>
              <a:t></a:t>
            </a:r>
            <a:r>
              <a:rPr lang="en-US" sz="1200" dirty="0">
                <a:solidFill>
                  <a:schemeClr val="bg1">
                    <a:lumMod val="75000"/>
                  </a:schemeClr>
                </a:solidFill>
                <a:latin typeface="Inter" panose="020B0502030000000004" pitchFamily="34" charset="0"/>
                <a:ea typeface="Inter" panose="020B0502030000000004" pitchFamily="34" charset="0"/>
              </a:rPr>
              <a:t> </a:t>
            </a:r>
            <a:r>
              <a:rPr kumimoji="0" lang="en-US" sz="1200" u="none" strike="noStrike" kern="0" cap="none" spc="0" normalizeH="0" baseline="0" noProof="0" dirty="0">
                <a:ln>
                  <a:noFill/>
                </a:ln>
                <a:solidFill>
                  <a:schemeClr val="bg1">
                    <a:lumMod val="75000"/>
                  </a:schemeClr>
                </a:solidFill>
                <a:effectLst/>
                <a:uLnTx/>
                <a:uFillTx/>
                <a:latin typeface="Inter" panose="020B0502030000000004" pitchFamily="34" charset="0"/>
                <a:ea typeface="Inter" panose="020B0502030000000004" pitchFamily="34" charset="0"/>
                <a:sym typeface="Azo Sans"/>
              </a:rPr>
              <a:t>Expansion</a:t>
            </a:r>
          </a:p>
        </p:txBody>
      </p:sp>
    </p:spTree>
    <p:extLst>
      <p:ext uri="{BB962C8B-B14F-4D97-AF65-F5344CB8AC3E}">
        <p14:creationId xmlns:p14="http://schemas.microsoft.com/office/powerpoint/2010/main" val="11797910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732A8D-8FA8-9744-96E1-6B421D0F6086}"/>
              </a:ext>
            </a:extLst>
          </p:cNvPr>
          <p:cNvSpPr/>
          <p:nvPr/>
        </p:nvSpPr>
        <p:spPr>
          <a:xfrm>
            <a:off x="963715" y="1227542"/>
            <a:ext cx="6236003" cy="1412503"/>
          </a:xfrm>
          <a:prstGeom prst="rect">
            <a:avLst/>
          </a:prstGeom>
        </p:spPr>
        <p:txBody>
          <a:bodyPr wrap="none">
            <a:spAutoFit/>
          </a:bodyPr>
          <a:lstStyle/>
          <a:p>
            <a:pPr lvl="0">
              <a:lnSpc>
                <a:spcPct val="150000"/>
              </a:lnSpc>
            </a:pPr>
            <a:r>
              <a:rPr lang="en-US" sz="3600" dirty="0">
                <a:latin typeface="Inter" panose="020B0502030000000004" pitchFamily="34" charset="0"/>
                <a:ea typeface="Inter" panose="020B0502030000000004" pitchFamily="34" charset="0"/>
              </a:rPr>
              <a:t>Start with delivering value…</a:t>
            </a:r>
          </a:p>
          <a:p>
            <a:pPr lvl="0">
              <a:lnSpc>
                <a:spcPct val="150000"/>
              </a:lnSpc>
            </a:pPr>
            <a:endParaRPr lang="en-US" sz="2400" dirty="0">
              <a:latin typeface="Inter" panose="020B0502030000000004" pitchFamily="34" charset="0"/>
              <a:ea typeface="Inter" panose="020B0502030000000004" pitchFamily="34" charset="0"/>
            </a:endParaRPr>
          </a:p>
        </p:txBody>
      </p:sp>
      <p:sp>
        <p:nvSpPr>
          <p:cNvPr id="5" name="Rectangle 4">
            <a:extLst>
              <a:ext uri="{FF2B5EF4-FFF2-40B4-BE49-F238E27FC236}">
                <a16:creationId xmlns:a16="http://schemas.microsoft.com/office/drawing/2014/main" id="{7AFAC155-9449-7A48-B2DC-D92B28167EF9}"/>
              </a:ext>
            </a:extLst>
          </p:cNvPr>
          <p:cNvSpPr/>
          <p:nvPr/>
        </p:nvSpPr>
        <p:spPr>
          <a:xfrm>
            <a:off x="1093686" y="2909745"/>
            <a:ext cx="2629356" cy="2062103"/>
          </a:xfrm>
          <a:prstGeom prst="rect">
            <a:avLst/>
          </a:prstGeom>
        </p:spPr>
        <p:txBody>
          <a:bodyPr wrap="square">
            <a:spAutoFit/>
          </a:bodyPr>
          <a:lstStyle/>
          <a:p>
            <a:r>
              <a:rPr lang="en-US" sz="1600" b="1" dirty="0">
                <a:solidFill>
                  <a:schemeClr val="tx1"/>
                </a:solidFill>
                <a:latin typeface="Inter" panose="020B0502030000000004" pitchFamily="34" charset="0"/>
                <a:ea typeface="Inter" panose="020B0502030000000004" pitchFamily="34" charset="0"/>
              </a:rPr>
              <a:t>Freemium</a:t>
            </a:r>
          </a:p>
          <a:p>
            <a:endParaRPr lang="en-US" sz="1600" b="1" dirty="0">
              <a:solidFill>
                <a:schemeClr val="accent6"/>
              </a:solidFill>
              <a:latin typeface="Inter" panose="020B0502030000000004" pitchFamily="34" charset="0"/>
              <a:ea typeface="Inter" panose="020B0502030000000004" pitchFamily="34" charset="0"/>
            </a:endParaRPr>
          </a:p>
          <a:p>
            <a:r>
              <a:rPr lang="en-US" sz="1600" dirty="0">
                <a:solidFill>
                  <a:schemeClr val="tx1"/>
                </a:solidFill>
                <a:latin typeface="Inter" panose="020B0502030000000004" pitchFamily="34" charset="0"/>
                <a:ea typeface="Inter" panose="020B0502030000000004" pitchFamily="34" charset="0"/>
              </a:rPr>
              <a:t>Some functionality </a:t>
            </a:r>
            <a:br>
              <a:rPr lang="en-US" sz="1600" dirty="0">
                <a:solidFill>
                  <a:schemeClr val="tx1"/>
                </a:solidFill>
                <a:latin typeface="Inter" panose="020B0502030000000004" pitchFamily="34" charset="0"/>
                <a:ea typeface="Inter" panose="020B0502030000000004" pitchFamily="34" charset="0"/>
              </a:rPr>
            </a:br>
            <a:r>
              <a:rPr lang="en-US" sz="1600" dirty="0">
                <a:solidFill>
                  <a:schemeClr val="tx1"/>
                </a:solidFill>
                <a:latin typeface="Inter" panose="020B0502030000000004" pitchFamily="34" charset="0"/>
                <a:ea typeface="Inter" panose="020B0502030000000004" pitchFamily="34" charset="0"/>
              </a:rPr>
              <a:t>is free forever</a:t>
            </a:r>
          </a:p>
          <a:p>
            <a:endParaRPr lang="en-US" sz="1600" dirty="0">
              <a:solidFill>
                <a:schemeClr val="tx1"/>
              </a:solidFill>
              <a:latin typeface="Inter" panose="020B0502030000000004" pitchFamily="34" charset="0"/>
              <a:ea typeface="Inter" panose="020B0502030000000004" pitchFamily="34" charset="0"/>
            </a:endParaRPr>
          </a:p>
          <a:p>
            <a:r>
              <a:rPr lang="en-US" sz="1600" dirty="0">
                <a:solidFill>
                  <a:schemeClr val="tx1"/>
                </a:solidFill>
                <a:latin typeface="Inter" panose="020B0502030000000004" pitchFamily="34" charset="0"/>
                <a:ea typeface="Inter" panose="020B0502030000000004" pitchFamily="34" charset="0"/>
              </a:rPr>
              <a:t>Great when more users is more important than paying users</a:t>
            </a:r>
          </a:p>
        </p:txBody>
      </p:sp>
      <p:sp>
        <p:nvSpPr>
          <p:cNvPr id="21" name="Rectangle 20">
            <a:extLst>
              <a:ext uri="{FF2B5EF4-FFF2-40B4-BE49-F238E27FC236}">
                <a16:creationId xmlns:a16="http://schemas.microsoft.com/office/drawing/2014/main" id="{28A97BF7-9291-FC40-850A-4C57EB92AD61}"/>
              </a:ext>
            </a:extLst>
          </p:cNvPr>
          <p:cNvSpPr/>
          <p:nvPr/>
        </p:nvSpPr>
        <p:spPr>
          <a:xfrm>
            <a:off x="4525600" y="2909745"/>
            <a:ext cx="3035173" cy="2062103"/>
          </a:xfrm>
          <a:prstGeom prst="rect">
            <a:avLst/>
          </a:prstGeom>
        </p:spPr>
        <p:txBody>
          <a:bodyPr wrap="square">
            <a:spAutoFit/>
          </a:bodyPr>
          <a:lstStyle/>
          <a:p>
            <a:r>
              <a:rPr lang="en-US" sz="1600" b="1" dirty="0">
                <a:solidFill>
                  <a:schemeClr val="tx1"/>
                </a:solidFill>
                <a:latin typeface="Inter" panose="020B0502030000000004" pitchFamily="34" charset="0"/>
                <a:ea typeface="Inter" panose="020B0502030000000004" pitchFamily="34" charset="0"/>
              </a:rPr>
              <a:t>Free Trial</a:t>
            </a:r>
          </a:p>
          <a:p>
            <a:endParaRPr lang="en-US" sz="1600" b="1" dirty="0">
              <a:solidFill>
                <a:schemeClr val="accent6"/>
              </a:solidFill>
              <a:latin typeface="Inter" panose="020B0502030000000004" pitchFamily="34" charset="0"/>
              <a:ea typeface="Inter" panose="020B0502030000000004" pitchFamily="34" charset="0"/>
            </a:endParaRPr>
          </a:p>
          <a:p>
            <a:r>
              <a:rPr lang="en-US" sz="1600" dirty="0">
                <a:solidFill>
                  <a:schemeClr val="tx1"/>
                </a:solidFill>
                <a:latin typeface="Inter" panose="020B0502030000000004" pitchFamily="34" charset="0"/>
                <a:ea typeface="Inter" panose="020B0502030000000004" pitchFamily="34" charset="0"/>
              </a:rPr>
              <a:t>All functionality </a:t>
            </a:r>
            <a:br>
              <a:rPr lang="en-US" sz="1600" dirty="0">
                <a:solidFill>
                  <a:schemeClr val="tx1"/>
                </a:solidFill>
                <a:latin typeface="Inter" panose="020B0502030000000004" pitchFamily="34" charset="0"/>
                <a:ea typeface="Inter" panose="020B0502030000000004" pitchFamily="34" charset="0"/>
              </a:rPr>
            </a:br>
            <a:r>
              <a:rPr lang="en-US" sz="1600" dirty="0">
                <a:solidFill>
                  <a:schemeClr val="tx1"/>
                </a:solidFill>
                <a:latin typeface="Inter" panose="020B0502030000000004" pitchFamily="34" charset="0"/>
                <a:ea typeface="Inter" panose="020B0502030000000004" pitchFamily="34" charset="0"/>
              </a:rPr>
              <a:t>is free for a short time</a:t>
            </a:r>
          </a:p>
          <a:p>
            <a:endParaRPr lang="en-US" sz="1600" dirty="0">
              <a:solidFill>
                <a:schemeClr val="tx1"/>
              </a:solidFill>
              <a:latin typeface="Inter" panose="020B0502030000000004" pitchFamily="34" charset="0"/>
              <a:ea typeface="Inter" panose="020B0502030000000004" pitchFamily="34" charset="0"/>
            </a:endParaRPr>
          </a:p>
          <a:p>
            <a:r>
              <a:rPr lang="en-US" sz="1600" dirty="0">
                <a:solidFill>
                  <a:schemeClr val="tx1"/>
                </a:solidFill>
                <a:latin typeface="Inter" panose="020B0502030000000004" pitchFamily="34" charset="0"/>
                <a:ea typeface="Inter" panose="020B0502030000000004" pitchFamily="34" charset="0"/>
              </a:rPr>
              <a:t>Great when getting the right users is more important than getting lots of users</a:t>
            </a:r>
          </a:p>
        </p:txBody>
      </p:sp>
      <p:sp>
        <p:nvSpPr>
          <p:cNvPr id="22" name="Rectangle 21">
            <a:extLst>
              <a:ext uri="{FF2B5EF4-FFF2-40B4-BE49-F238E27FC236}">
                <a16:creationId xmlns:a16="http://schemas.microsoft.com/office/drawing/2014/main" id="{CFB52FAF-643E-4747-A9D9-91ECE21019D1}"/>
              </a:ext>
            </a:extLst>
          </p:cNvPr>
          <p:cNvSpPr/>
          <p:nvPr/>
        </p:nvSpPr>
        <p:spPr>
          <a:xfrm>
            <a:off x="8473514" y="2909745"/>
            <a:ext cx="2978796" cy="1815882"/>
          </a:xfrm>
          <a:prstGeom prst="rect">
            <a:avLst/>
          </a:prstGeom>
        </p:spPr>
        <p:txBody>
          <a:bodyPr wrap="square">
            <a:spAutoFit/>
          </a:bodyPr>
          <a:lstStyle/>
          <a:p>
            <a:r>
              <a:rPr lang="en-US" sz="1600" b="1" dirty="0">
                <a:solidFill>
                  <a:schemeClr val="tx1"/>
                </a:solidFill>
                <a:latin typeface="Inter" panose="020B0502030000000004" pitchFamily="34" charset="0"/>
                <a:ea typeface="Inter" panose="020B0502030000000004" pitchFamily="34" charset="0"/>
              </a:rPr>
              <a:t>Build A Fan Base</a:t>
            </a:r>
          </a:p>
          <a:p>
            <a:endParaRPr lang="en-US" sz="1600" b="1" dirty="0">
              <a:solidFill>
                <a:schemeClr val="accent6"/>
              </a:solidFill>
              <a:latin typeface="Inter" panose="020B0502030000000004" pitchFamily="34" charset="0"/>
              <a:ea typeface="Inter" panose="020B0502030000000004" pitchFamily="34" charset="0"/>
            </a:endParaRPr>
          </a:p>
          <a:p>
            <a:r>
              <a:rPr lang="en-US" sz="1600" dirty="0">
                <a:solidFill>
                  <a:schemeClr val="tx1"/>
                </a:solidFill>
                <a:latin typeface="Inter" panose="020B0502030000000004" pitchFamily="34" charset="0"/>
                <a:ea typeface="Inter" panose="020B0502030000000004" pitchFamily="34" charset="0"/>
              </a:rPr>
              <a:t>Hook users on content </a:t>
            </a:r>
            <a:br>
              <a:rPr lang="en-US" sz="1600" dirty="0">
                <a:solidFill>
                  <a:schemeClr val="tx1"/>
                </a:solidFill>
                <a:latin typeface="Inter" panose="020B0502030000000004" pitchFamily="34" charset="0"/>
                <a:ea typeface="Inter" panose="020B0502030000000004" pitchFamily="34" charset="0"/>
              </a:rPr>
            </a:br>
            <a:r>
              <a:rPr lang="en-US" sz="1600" dirty="0">
                <a:solidFill>
                  <a:schemeClr val="tx1"/>
                </a:solidFill>
                <a:latin typeface="Inter" panose="020B0502030000000004" pitchFamily="34" charset="0"/>
                <a:ea typeface="Inter" panose="020B0502030000000004" pitchFamily="34" charset="0"/>
              </a:rPr>
              <a:t>and expertise</a:t>
            </a:r>
          </a:p>
          <a:p>
            <a:endParaRPr lang="en-US" sz="1600" dirty="0">
              <a:solidFill>
                <a:schemeClr val="tx1"/>
              </a:solidFill>
              <a:latin typeface="Inter" panose="020B0502030000000004" pitchFamily="34" charset="0"/>
              <a:ea typeface="Inter" panose="020B0502030000000004" pitchFamily="34" charset="0"/>
            </a:endParaRPr>
          </a:p>
          <a:p>
            <a:r>
              <a:rPr lang="en-US" sz="1600" dirty="0">
                <a:solidFill>
                  <a:schemeClr val="tx1"/>
                </a:solidFill>
                <a:latin typeface="Inter" panose="020B0502030000000004" pitchFamily="34" charset="0"/>
                <a:ea typeface="Inter" panose="020B0502030000000004" pitchFamily="34" charset="0"/>
              </a:rPr>
              <a:t>Great when price and level of effort to engage are high</a:t>
            </a:r>
          </a:p>
        </p:txBody>
      </p:sp>
      <p:cxnSp>
        <p:nvCxnSpPr>
          <p:cNvPr id="23" name="Straight Connector 22">
            <a:extLst>
              <a:ext uri="{FF2B5EF4-FFF2-40B4-BE49-F238E27FC236}">
                <a16:creationId xmlns:a16="http://schemas.microsoft.com/office/drawing/2014/main" id="{24EBBCD4-BFCA-2E43-AB1B-1D8CD9341CDD}"/>
              </a:ext>
            </a:extLst>
          </p:cNvPr>
          <p:cNvCxnSpPr>
            <a:cxnSpLocks/>
          </p:cNvCxnSpPr>
          <p:nvPr/>
        </p:nvCxnSpPr>
        <p:spPr>
          <a:xfrm>
            <a:off x="4001138" y="2909745"/>
            <a:ext cx="0" cy="2308324"/>
          </a:xfrm>
          <a:prstGeom prst="line">
            <a:avLst/>
          </a:prstGeom>
          <a:noFill/>
          <a:ln w="12700" cap="flat">
            <a:solidFill>
              <a:srgbClr val="007F68"/>
            </a:solidFill>
            <a:prstDash val="solid"/>
            <a:miter lim="400000"/>
          </a:ln>
          <a:effectLst/>
          <a:sp3d/>
        </p:spPr>
        <p:style>
          <a:lnRef idx="0">
            <a:scrgbClr r="0" g="0" b="0"/>
          </a:lnRef>
          <a:fillRef idx="0">
            <a:scrgbClr r="0" g="0" b="0"/>
          </a:fillRef>
          <a:effectRef idx="0">
            <a:scrgbClr r="0" g="0" b="0"/>
          </a:effectRef>
          <a:fontRef idx="none"/>
        </p:style>
      </p:cxnSp>
      <p:cxnSp>
        <p:nvCxnSpPr>
          <p:cNvPr id="24" name="Straight Connector 23">
            <a:extLst>
              <a:ext uri="{FF2B5EF4-FFF2-40B4-BE49-F238E27FC236}">
                <a16:creationId xmlns:a16="http://schemas.microsoft.com/office/drawing/2014/main" id="{51E9693A-FCEB-B542-8E52-89FFCF33AF25}"/>
              </a:ext>
            </a:extLst>
          </p:cNvPr>
          <p:cNvCxnSpPr>
            <a:cxnSpLocks/>
          </p:cNvCxnSpPr>
          <p:nvPr/>
        </p:nvCxnSpPr>
        <p:spPr>
          <a:xfrm>
            <a:off x="7968843" y="2909745"/>
            <a:ext cx="0" cy="2308324"/>
          </a:xfrm>
          <a:prstGeom prst="line">
            <a:avLst/>
          </a:prstGeom>
          <a:noFill/>
          <a:ln w="12700" cap="flat">
            <a:solidFill>
              <a:srgbClr val="007F68"/>
            </a:solidFill>
            <a:prstDash val="solid"/>
            <a:miter lim="400000"/>
          </a:ln>
          <a:effectLst/>
          <a:sp3d/>
        </p:spPr>
        <p:style>
          <a:lnRef idx="0">
            <a:scrgbClr r="0" g="0" b="0"/>
          </a:lnRef>
          <a:fillRef idx="0">
            <a:scrgbClr r="0" g="0" b="0"/>
          </a:fillRef>
          <a:effectRef idx="0">
            <a:scrgbClr r="0" g="0" b="0"/>
          </a:effectRef>
          <a:fontRef idx="none"/>
        </p:style>
      </p:cxnSp>
      <p:sp>
        <p:nvSpPr>
          <p:cNvPr id="11" name="Rectangle 10">
            <a:extLst>
              <a:ext uri="{FF2B5EF4-FFF2-40B4-BE49-F238E27FC236}">
                <a16:creationId xmlns:a16="http://schemas.microsoft.com/office/drawing/2014/main" id="{B4DB9327-9B0B-9F44-97B7-0BDFE4EB192A}"/>
              </a:ext>
            </a:extLst>
          </p:cNvPr>
          <p:cNvSpPr/>
          <p:nvPr/>
        </p:nvSpPr>
        <p:spPr>
          <a:xfrm>
            <a:off x="-1957136" y="539097"/>
            <a:ext cx="9197981" cy="276999"/>
          </a:xfrm>
          <a:prstGeom prst="rect">
            <a:avLst/>
          </a:prstGeom>
          <a:solidFill>
            <a:srgbClr val="FFFFFF"/>
          </a:solidFill>
        </p:spPr>
        <p:txBody>
          <a:bodyPr wrap="square">
            <a:spAutoFit/>
          </a:bodyPr>
          <a:lstStyle/>
          <a:p>
            <a:pPr marL="0" marR="0" lvl="0" indent="0" algn="ctr" defTabSz="410765" rtl="0" eaLnBrk="1" fontAlgn="auto" latinLnBrk="0" hangingPunct="0">
              <a:lnSpc>
                <a:spcPct val="100000"/>
              </a:lnSpc>
              <a:spcBef>
                <a:spcPts val="0"/>
              </a:spcBef>
              <a:spcAft>
                <a:spcPts val="600"/>
              </a:spcAft>
              <a:buClrTx/>
              <a:buSzTx/>
              <a:buFontTx/>
              <a:buNone/>
              <a:tabLst/>
              <a:defRPr/>
            </a:pPr>
            <a:r>
              <a:rPr kumimoji="0" lang="en-US" sz="1200" u="none" strike="noStrike" kern="0" cap="none" spc="0" normalizeH="0" baseline="0" noProof="0" dirty="0">
                <a:ln>
                  <a:noFill/>
                </a:ln>
                <a:solidFill>
                  <a:schemeClr val="bg1">
                    <a:lumMod val="75000"/>
                  </a:schemeClr>
                </a:solidFill>
                <a:effectLst/>
                <a:uLnTx/>
                <a:uFillTx/>
                <a:latin typeface="Inter" panose="020B0502030000000004" pitchFamily="34" charset="0"/>
                <a:ea typeface="Inter" panose="020B0502030000000004" pitchFamily="34" charset="0"/>
                <a:sym typeface="Azo Sans"/>
              </a:rPr>
              <a:t>Acquisition </a:t>
            </a:r>
            <a:r>
              <a:rPr kumimoji="0" lang="en-US" sz="1200" u="none" strike="noStrike" kern="0" cap="none" spc="0" normalizeH="0" baseline="0" noProof="0" dirty="0">
                <a:ln>
                  <a:noFill/>
                </a:ln>
                <a:solidFill>
                  <a:schemeClr val="bg1">
                    <a:lumMod val="75000"/>
                  </a:schemeClr>
                </a:solidFill>
                <a:effectLst/>
                <a:uLnTx/>
                <a:uFillTx/>
                <a:latin typeface="Inter" panose="020B0502030000000004" pitchFamily="34" charset="0"/>
                <a:ea typeface="Inter" panose="020B0502030000000004" pitchFamily="34" charset="0"/>
                <a:sym typeface="Wingdings" pitchFamily="2" charset="2"/>
              </a:rPr>
              <a:t> </a:t>
            </a:r>
            <a:r>
              <a:rPr kumimoji="0" lang="en-US" sz="1200" u="none" strike="noStrike" kern="0" cap="none" spc="0" normalizeH="0" baseline="0" noProof="0" dirty="0">
                <a:ln>
                  <a:noFill/>
                </a:ln>
                <a:solidFill>
                  <a:srgbClr val="007F68"/>
                </a:solidFill>
                <a:effectLst/>
                <a:uLnTx/>
                <a:uFillTx/>
                <a:latin typeface="Inter" panose="020B0502030000000004" pitchFamily="34" charset="0"/>
                <a:ea typeface="Inter" panose="020B0502030000000004" pitchFamily="34" charset="0"/>
                <a:sym typeface="Azo Sans"/>
              </a:rPr>
              <a:t>Conversion</a:t>
            </a:r>
            <a:r>
              <a:rPr kumimoji="0" lang="en-US" sz="1200" u="none" strike="noStrike" kern="0" cap="none" spc="0" normalizeH="0" baseline="0" noProof="0" dirty="0">
                <a:ln>
                  <a:noFill/>
                </a:ln>
                <a:solidFill>
                  <a:schemeClr val="tx1"/>
                </a:solidFill>
                <a:effectLst/>
                <a:uLnTx/>
                <a:uFillTx/>
                <a:latin typeface="Inter" panose="020B0502030000000004" pitchFamily="34" charset="0"/>
                <a:ea typeface="Inter" panose="020B0502030000000004" pitchFamily="34" charset="0"/>
                <a:sym typeface="Azo Sans"/>
              </a:rPr>
              <a:t> </a:t>
            </a:r>
            <a:r>
              <a:rPr lang="en-US" sz="1200" dirty="0">
                <a:solidFill>
                  <a:schemeClr val="bg1">
                    <a:lumMod val="75000"/>
                  </a:schemeClr>
                </a:solidFill>
                <a:latin typeface="Inter" panose="020B0502030000000004" pitchFamily="34" charset="0"/>
                <a:ea typeface="Inter" panose="020B0502030000000004" pitchFamily="34" charset="0"/>
                <a:sym typeface="Wingdings" pitchFamily="2" charset="2"/>
              </a:rPr>
              <a:t></a:t>
            </a:r>
            <a:r>
              <a:rPr lang="en-US" sz="1200" dirty="0">
                <a:solidFill>
                  <a:schemeClr val="bg1">
                    <a:lumMod val="75000"/>
                  </a:schemeClr>
                </a:solidFill>
                <a:latin typeface="Inter" panose="020B0502030000000004" pitchFamily="34" charset="0"/>
                <a:ea typeface="Inter" panose="020B0502030000000004" pitchFamily="34" charset="0"/>
              </a:rPr>
              <a:t> </a:t>
            </a:r>
            <a:r>
              <a:rPr kumimoji="0" lang="en-US" sz="1200" u="none" strike="noStrike" kern="0" cap="none" spc="0" normalizeH="0" baseline="0" noProof="0" dirty="0">
                <a:ln>
                  <a:noFill/>
                </a:ln>
                <a:solidFill>
                  <a:schemeClr val="bg1">
                    <a:lumMod val="75000"/>
                  </a:schemeClr>
                </a:solidFill>
                <a:effectLst/>
                <a:uLnTx/>
                <a:uFillTx/>
                <a:latin typeface="Inter" panose="020B0502030000000004" pitchFamily="34" charset="0"/>
                <a:ea typeface="Inter" panose="020B0502030000000004" pitchFamily="34" charset="0"/>
                <a:sym typeface="Azo Sans"/>
              </a:rPr>
              <a:t>Expansion</a:t>
            </a:r>
          </a:p>
        </p:txBody>
      </p:sp>
    </p:spTree>
    <p:extLst>
      <p:ext uri="{BB962C8B-B14F-4D97-AF65-F5344CB8AC3E}">
        <p14:creationId xmlns:p14="http://schemas.microsoft.com/office/powerpoint/2010/main" val="26431080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732A8D-8FA8-9744-96E1-6B421D0F6086}"/>
              </a:ext>
            </a:extLst>
          </p:cNvPr>
          <p:cNvSpPr/>
          <p:nvPr/>
        </p:nvSpPr>
        <p:spPr>
          <a:xfrm>
            <a:off x="963715" y="1227542"/>
            <a:ext cx="6236003" cy="1412503"/>
          </a:xfrm>
          <a:prstGeom prst="rect">
            <a:avLst/>
          </a:prstGeom>
        </p:spPr>
        <p:txBody>
          <a:bodyPr wrap="none">
            <a:spAutoFit/>
          </a:bodyPr>
          <a:lstStyle/>
          <a:p>
            <a:pPr lvl="0">
              <a:lnSpc>
                <a:spcPct val="150000"/>
              </a:lnSpc>
            </a:pPr>
            <a:r>
              <a:rPr lang="en-US" sz="3600" dirty="0">
                <a:latin typeface="Inter" panose="020B0502030000000004" pitchFamily="34" charset="0"/>
                <a:ea typeface="Inter" panose="020B0502030000000004" pitchFamily="34" charset="0"/>
              </a:rPr>
              <a:t>Start with delivering value…</a:t>
            </a:r>
          </a:p>
          <a:p>
            <a:pPr lvl="0">
              <a:lnSpc>
                <a:spcPct val="150000"/>
              </a:lnSpc>
            </a:pPr>
            <a:endParaRPr lang="en-US" sz="2400" dirty="0">
              <a:latin typeface="Inter" panose="020B0502030000000004" pitchFamily="34" charset="0"/>
              <a:ea typeface="Inter" panose="020B0502030000000004" pitchFamily="34" charset="0"/>
            </a:endParaRPr>
          </a:p>
        </p:txBody>
      </p:sp>
      <p:sp>
        <p:nvSpPr>
          <p:cNvPr id="5" name="Rectangle 4">
            <a:extLst>
              <a:ext uri="{FF2B5EF4-FFF2-40B4-BE49-F238E27FC236}">
                <a16:creationId xmlns:a16="http://schemas.microsoft.com/office/drawing/2014/main" id="{7AFAC155-9449-7A48-B2DC-D92B28167EF9}"/>
              </a:ext>
            </a:extLst>
          </p:cNvPr>
          <p:cNvSpPr/>
          <p:nvPr/>
        </p:nvSpPr>
        <p:spPr>
          <a:xfrm>
            <a:off x="832348" y="2911534"/>
            <a:ext cx="2629356" cy="400110"/>
          </a:xfrm>
          <a:prstGeom prst="rect">
            <a:avLst/>
          </a:prstGeom>
        </p:spPr>
        <p:txBody>
          <a:bodyPr wrap="square">
            <a:spAutoFit/>
          </a:bodyPr>
          <a:lstStyle/>
          <a:p>
            <a:pPr algn="ctr"/>
            <a:r>
              <a:rPr lang="en-US" sz="2000" dirty="0">
                <a:solidFill>
                  <a:schemeClr val="tx1"/>
                </a:solidFill>
                <a:latin typeface="Inter" panose="020B0502030000000004" pitchFamily="34" charset="0"/>
                <a:ea typeface="Inter" panose="020B0502030000000004" pitchFamily="34" charset="0"/>
              </a:rPr>
              <a:t>Freemium</a:t>
            </a:r>
          </a:p>
        </p:txBody>
      </p:sp>
      <p:sp>
        <p:nvSpPr>
          <p:cNvPr id="21" name="Rectangle 20">
            <a:extLst>
              <a:ext uri="{FF2B5EF4-FFF2-40B4-BE49-F238E27FC236}">
                <a16:creationId xmlns:a16="http://schemas.microsoft.com/office/drawing/2014/main" id="{28A97BF7-9291-FC40-850A-4C57EB92AD61}"/>
              </a:ext>
            </a:extLst>
          </p:cNvPr>
          <p:cNvSpPr/>
          <p:nvPr/>
        </p:nvSpPr>
        <p:spPr>
          <a:xfrm>
            <a:off x="629439" y="3735513"/>
            <a:ext cx="3035173" cy="400110"/>
          </a:xfrm>
          <a:prstGeom prst="rect">
            <a:avLst/>
          </a:prstGeom>
        </p:spPr>
        <p:txBody>
          <a:bodyPr wrap="square">
            <a:spAutoFit/>
          </a:bodyPr>
          <a:lstStyle/>
          <a:p>
            <a:pPr algn="ctr"/>
            <a:r>
              <a:rPr lang="en-US" sz="2000" dirty="0">
                <a:solidFill>
                  <a:schemeClr val="tx1"/>
                </a:solidFill>
                <a:latin typeface="Inter" panose="020B0502030000000004" pitchFamily="34" charset="0"/>
                <a:ea typeface="Inter" panose="020B0502030000000004" pitchFamily="34" charset="0"/>
              </a:rPr>
              <a:t>Free Trial</a:t>
            </a:r>
          </a:p>
        </p:txBody>
      </p:sp>
      <p:sp>
        <p:nvSpPr>
          <p:cNvPr id="22" name="Rectangle 21">
            <a:extLst>
              <a:ext uri="{FF2B5EF4-FFF2-40B4-BE49-F238E27FC236}">
                <a16:creationId xmlns:a16="http://schemas.microsoft.com/office/drawing/2014/main" id="{CFB52FAF-643E-4747-A9D9-91ECE21019D1}"/>
              </a:ext>
            </a:extLst>
          </p:cNvPr>
          <p:cNvSpPr/>
          <p:nvPr/>
        </p:nvSpPr>
        <p:spPr>
          <a:xfrm>
            <a:off x="1464757" y="4535428"/>
            <a:ext cx="2978796" cy="400110"/>
          </a:xfrm>
          <a:prstGeom prst="rect">
            <a:avLst/>
          </a:prstGeom>
        </p:spPr>
        <p:txBody>
          <a:bodyPr wrap="square">
            <a:spAutoFit/>
          </a:bodyPr>
          <a:lstStyle/>
          <a:p>
            <a:r>
              <a:rPr lang="en-US" sz="2000" dirty="0">
                <a:solidFill>
                  <a:schemeClr val="tx1"/>
                </a:solidFill>
                <a:latin typeface="Inter" panose="020B0502030000000004" pitchFamily="34" charset="0"/>
                <a:ea typeface="Inter" panose="020B0502030000000004" pitchFamily="34" charset="0"/>
              </a:rPr>
              <a:t>Build A Fan Base</a:t>
            </a:r>
          </a:p>
        </p:txBody>
      </p:sp>
      <p:sp>
        <p:nvSpPr>
          <p:cNvPr id="11" name="Rectangle 10">
            <a:extLst>
              <a:ext uri="{FF2B5EF4-FFF2-40B4-BE49-F238E27FC236}">
                <a16:creationId xmlns:a16="http://schemas.microsoft.com/office/drawing/2014/main" id="{B4DB9327-9B0B-9F44-97B7-0BDFE4EB192A}"/>
              </a:ext>
            </a:extLst>
          </p:cNvPr>
          <p:cNvSpPr/>
          <p:nvPr/>
        </p:nvSpPr>
        <p:spPr>
          <a:xfrm>
            <a:off x="-1957136" y="539097"/>
            <a:ext cx="9197981" cy="276999"/>
          </a:xfrm>
          <a:prstGeom prst="rect">
            <a:avLst/>
          </a:prstGeom>
          <a:solidFill>
            <a:srgbClr val="FFFFFF"/>
          </a:solidFill>
        </p:spPr>
        <p:txBody>
          <a:bodyPr wrap="square">
            <a:spAutoFit/>
          </a:bodyPr>
          <a:lstStyle/>
          <a:p>
            <a:pPr marL="0" marR="0" lvl="0" indent="0" algn="ctr" defTabSz="410765" rtl="0" eaLnBrk="1" fontAlgn="auto" latinLnBrk="0" hangingPunct="0">
              <a:lnSpc>
                <a:spcPct val="100000"/>
              </a:lnSpc>
              <a:spcBef>
                <a:spcPts val="0"/>
              </a:spcBef>
              <a:spcAft>
                <a:spcPts val="600"/>
              </a:spcAft>
              <a:buClrTx/>
              <a:buSzTx/>
              <a:buFontTx/>
              <a:buNone/>
              <a:tabLst/>
              <a:defRPr/>
            </a:pPr>
            <a:r>
              <a:rPr kumimoji="0" lang="en-US" sz="1200" u="none" strike="noStrike" kern="0" cap="none" spc="0" normalizeH="0" baseline="0" noProof="0" dirty="0">
                <a:ln>
                  <a:noFill/>
                </a:ln>
                <a:solidFill>
                  <a:schemeClr val="bg1">
                    <a:lumMod val="75000"/>
                  </a:schemeClr>
                </a:solidFill>
                <a:effectLst/>
                <a:uLnTx/>
                <a:uFillTx/>
                <a:latin typeface="Inter" panose="020B0502030000000004" pitchFamily="34" charset="0"/>
                <a:ea typeface="Inter" panose="020B0502030000000004" pitchFamily="34" charset="0"/>
                <a:sym typeface="Azo Sans"/>
              </a:rPr>
              <a:t>Acquisition </a:t>
            </a:r>
            <a:r>
              <a:rPr kumimoji="0" lang="en-US" sz="1200" u="none" strike="noStrike" kern="0" cap="none" spc="0" normalizeH="0" baseline="0" noProof="0" dirty="0">
                <a:ln>
                  <a:noFill/>
                </a:ln>
                <a:solidFill>
                  <a:schemeClr val="bg1">
                    <a:lumMod val="75000"/>
                  </a:schemeClr>
                </a:solidFill>
                <a:effectLst/>
                <a:uLnTx/>
                <a:uFillTx/>
                <a:latin typeface="Inter" panose="020B0502030000000004" pitchFamily="34" charset="0"/>
                <a:ea typeface="Inter" panose="020B0502030000000004" pitchFamily="34" charset="0"/>
                <a:sym typeface="Wingdings" pitchFamily="2" charset="2"/>
              </a:rPr>
              <a:t> </a:t>
            </a:r>
            <a:r>
              <a:rPr kumimoji="0" lang="en-US" sz="1200" u="none" strike="noStrike" kern="0" cap="none" spc="0" normalizeH="0" baseline="0" noProof="0" dirty="0">
                <a:ln>
                  <a:noFill/>
                </a:ln>
                <a:solidFill>
                  <a:srgbClr val="007F68"/>
                </a:solidFill>
                <a:effectLst/>
                <a:uLnTx/>
                <a:uFillTx/>
                <a:latin typeface="Inter" panose="020B0502030000000004" pitchFamily="34" charset="0"/>
                <a:ea typeface="Inter" panose="020B0502030000000004" pitchFamily="34" charset="0"/>
                <a:sym typeface="Azo Sans"/>
              </a:rPr>
              <a:t>Conversion</a:t>
            </a:r>
            <a:r>
              <a:rPr kumimoji="0" lang="en-US" sz="1200" u="none" strike="noStrike" kern="0" cap="none" spc="0" normalizeH="0" baseline="0" noProof="0" dirty="0">
                <a:ln>
                  <a:noFill/>
                </a:ln>
                <a:solidFill>
                  <a:schemeClr val="tx1"/>
                </a:solidFill>
                <a:effectLst/>
                <a:uLnTx/>
                <a:uFillTx/>
                <a:latin typeface="Inter" panose="020B0502030000000004" pitchFamily="34" charset="0"/>
                <a:ea typeface="Inter" panose="020B0502030000000004" pitchFamily="34" charset="0"/>
                <a:sym typeface="Azo Sans"/>
              </a:rPr>
              <a:t> </a:t>
            </a:r>
            <a:r>
              <a:rPr lang="en-US" sz="1200" dirty="0">
                <a:solidFill>
                  <a:schemeClr val="bg1">
                    <a:lumMod val="75000"/>
                  </a:schemeClr>
                </a:solidFill>
                <a:latin typeface="Inter" panose="020B0502030000000004" pitchFamily="34" charset="0"/>
                <a:ea typeface="Inter" panose="020B0502030000000004" pitchFamily="34" charset="0"/>
                <a:sym typeface="Wingdings" pitchFamily="2" charset="2"/>
              </a:rPr>
              <a:t></a:t>
            </a:r>
            <a:r>
              <a:rPr lang="en-US" sz="1200" dirty="0">
                <a:solidFill>
                  <a:schemeClr val="bg1">
                    <a:lumMod val="75000"/>
                  </a:schemeClr>
                </a:solidFill>
                <a:latin typeface="Inter" panose="020B0502030000000004" pitchFamily="34" charset="0"/>
                <a:ea typeface="Inter" panose="020B0502030000000004" pitchFamily="34" charset="0"/>
              </a:rPr>
              <a:t> </a:t>
            </a:r>
            <a:r>
              <a:rPr kumimoji="0" lang="en-US" sz="1200" u="none" strike="noStrike" kern="0" cap="none" spc="0" normalizeH="0" baseline="0" noProof="0" dirty="0">
                <a:ln>
                  <a:noFill/>
                </a:ln>
                <a:solidFill>
                  <a:schemeClr val="bg1">
                    <a:lumMod val="75000"/>
                  </a:schemeClr>
                </a:solidFill>
                <a:effectLst/>
                <a:uLnTx/>
                <a:uFillTx/>
                <a:latin typeface="Inter" panose="020B0502030000000004" pitchFamily="34" charset="0"/>
                <a:ea typeface="Inter" panose="020B0502030000000004" pitchFamily="34" charset="0"/>
                <a:sym typeface="Azo Sans"/>
              </a:rPr>
              <a:t>Expansion</a:t>
            </a:r>
          </a:p>
        </p:txBody>
      </p:sp>
    </p:spTree>
    <p:extLst>
      <p:ext uri="{BB962C8B-B14F-4D97-AF65-F5344CB8AC3E}">
        <p14:creationId xmlns:p14="http://schemas.microsoft.com/office/powerpoint/2010/main" val="32113974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732A8D-8FA8-9744-96E1-6B421D0F6086}"/>
              </a:ext>
            </a:extLst>
          </p:cNvPr>
          <p:cNvSpPr/>
          <p:nvPr/>
        </p:nvSpPr>
        <p:spPr>
          <a:xfrm>
            <a:off x="963715" y="1227542"/>
            <a:ext cx="6236003" cy="1412503"/>
          </a:xfrm>
          <a:prstGeom prst="rect">
            <a:avLst/>
          </a:prstGeom>
        </p:spPr>
        <p:txBody>
          <a:bodyPr wrap="none">
            <a:spAutoFit/>
          </a:bodyPr>
          <a:lstStyle/>
          <a:p>
            <a:pPr lvl="0">
              <a:lnSpc>
                <a:spcPct val="150000"/>
              </a:lnSpc>
            </a:pPr>
            <a:r>
              <a:rPr lang="en-US" sz="3600" dirty="0">
                <a:latin typeface="Inter" panose="020B0502030000000004" pitchFamily="34" charset="0"/>
                <a:ea typeface="Inter" panose="020B0502030000000004" pitchFamily="34" charset="0"/>
              </a:rPr>
              <a:t>Start with delivering value…</a:t>
            </a:r>
          </a:p>
          <a:p>
            <a:pPr lvl="0">
              <a:lnSpc>
                <a:spcPct val="150000"/>
              </a:lnSpc>
            </a:pPr>
            <a:endParaRPr lang="en-US" sz="2400" dirty="0">
              <a:latin typeface="Inter" panose="020B0502030000000004" pitchFamily="34" charset="0"/>
              <a:ea typeface="Inter" panose="020B0502030000000004" pitchFamily="34" charset="0"/>
            </a:endParaRPr>
          </a:p>
        </p:txBody>
      </p:sp>
      <p:sp>
        <p:nvSpPr>
          <p:cNvPr id="5" name="Rectangle 4">
            <a:extLst>
              <a:ext uri="{FF2B5EF4-FFF2-40B4-BE49-F238E27FC236}">
                <a16:creationId xmlns:a16="http://schemas.microsoft.com/office/drawing/2014/main" id="{7AFAC155-9449-7A48-B2DC-D92B28167EF9}"/>
              </a:ext>
            </a:extLst>
          </p:cNvPr>
          <p:cNvSpPr/>
          <p:nvPr/>
        </p:nvSpPr>
        <p:spPr>
          <a:xfrm>
            <a:off x="832348" y="2911534"/>
            <a:ext cx="2629356" cy="400110"/>
          </a:xfrm>
          <a:prstGeom prst="rect">
            <a:avLst/>
          </a:prstGeom>
        </p:spPr>
        <p:txBody>
          <a:bodyPr wrap="square">
            <a:spAutoFit/>
          </a:bodyPr>
          <a:lstStyle/>
          <a:p>
            <a:pPr algn="ctr"/>
            <a:r>
              <a:rPr lang="en-US" sz="2000" dirty="0">
                <a:solidFill>
                  <a:srgbClr val="007F68"/>
                </a:solidFill>
                <a:latin typeface="Inter" panose="020B0502030000000004" pitchFamily="34" charset="0"/>
                <a:ea typeface="Inter" panose="020B0502030000000004" pitchFamily="34" charset="0"/>
              </a:rPr>
              <a:t>Freemium</a:t>
            </a:r>
          </a:p>
        </p:txBody>
      </p:sp>
      <p:sp>
        <p:nvSpPr>
          <p:cNvPr id="21" name="Rectangle 20">
            <a:extLst>
              <a:ext uri="{FF2B5EF4-FFF2-40B4-BE49-F238E27FC236}">
                <a16:creationId xmlns:a16="http://schemas.microsoft.com/office/drawing/2014/main" id="{28A97BF7-9291-FC40-850A-4C57EB92AD61}"/>
              </a:ext>
            </a:extLst>
          </p:cNvPr>
          <p:cNvSpPr/>
          <p:nvPr/>
        </p:nvSpPr>
        <p:spPr>
          <a:xfrm>
            <a:off x="629439" y="3735513"/>
            <a:ext cx="3035173" cy="400110"/>
          </a:xfrm>
          <a:prstGeom prst="rect">
            <a:avLst/>
          </a:prstGeom>
        </p:spPr>
        <p:txBody>
          <a:bodyPr wrap="square">
            <a:spAutoFit/>
          </a:bodyPr>
          <a:lstStyle/>
          <a:p>
            <a:pPr algn="ctr"/>
            <a:r>
              <a:rPr lang="en-US" sz="2000" dirty="0">
                <a:solidFill>
                  <a:schemeClr val="bg1">
                    <a:lumMod val="90000"/>
                  </a:schemeClr>
                </a:solidFill>
                <a:latin typeface="Inter" panose="020B0502030000000004" pitchFamily="34" charset="0"/>
                <a:ea typeface="Inter" panose="020B0502030000000004" pitchFamily="34" charset="0"/>
              </a:rPr>
              <a:t>Free Trial</a:t>
            </a:r>
          </a:p>
        </p:txBody>
      </p:sp>
      <p:sp>
        <p:nvSpPr>
          <p:cNvPr id="22" name="Rectangle 21">
            <a:extLst>
              <a:ext uri="{FF2B5EF4-FFF2-40B4-BE49-F238E27FC236}">
                <a16:creationId xmlns:a16="http://schemas.microsoft.com/office/drawing/2014/main" id="{CFB52FAF-643E-4747-A9D9-91ECE21019D1}"/>
              </a:ext>
            </a:extLst>
          </p:cNvPr>
          <p:cNvSpPr/>
          <p:nvPr/>
        </p:nvSpPr>
        <p:spPr>
          <a:xfrm>
            <a:off x="1464757" y="4535428"/>
            <a:ext cx="2978796" cy="400110"/>
          </a:xfrm>
          <a:prstGeom prst="rect">
            <a:avLst/>
          </a:prstGeom>
        </p:spPr>
        <p:txBody>
          <a:bodyPr wrap="square">
            <a:spAutoFit/>
          </a:bodyPr>
          <a:lstStyle/>
          <a:p>
            <a:r>
              <a:rPr lang="en-US" sz="2000" dirty="0">
                <a:solidFill>
                  <a:schemeClr val="bg1">
                    <a:lumMod val="90000"/>
                  </a:schemeClr>
                </a:solidFill>
                <a:latin typeface="Inter" panose="020B0502030000000004" pitchFamily="34" charset="0"/>
                <a:ea typeface="Inter" panose="020B0502030000000004" pitchFamily="34" charset="0"/>
              </a:rPr>
              <a:t>Build A Fan Base</a:t>
            </a:r>
          </a:p>
        </p:txBody>
      </p:sp>
      <p:sp>
        <p:nvSpPr>
          <p:cNvPr id="11" name="Rectangle 10">
            <a:extLst>
              <a:ext uri="{FF2B5EF4-FFF2-40B4-BE49-F238E27FC236}">
                <a16:creationId xmlns:a16="http://schemas.microsoft.com/office/drawing/2014/main" id="{B4DB9327-9B0B-9F44-97B7-0BDFE4EB192A}"/>
              </a:ext>
            </a:extLst>
          </p:cNvPr>
          <p:cNvSpPr/>
          <p:nvPr/>
        </p:nvSpPr>
        <p:spPr>
          <a:xfrm>
            <a:off x="-1957136" y="539097"/>
            <a:ext cx="9197981" cy="276999"/>
          </a:xfrm>
          <a:prstGeom prst="rect">
            <a:avLst/>
          </a:prstGeom>
          <a:solidFill>
            <a:srgbClr val="FFFFFF"/>
          </a:solidFill>
        </p:spPr>
        <p:txBody>
          <a:bodyPr wrap="square">
            <a:spAutoFit/>
          </a:bodyPr>
          <a:lstStyle/>
          <a:p>
            <a:pPr marL="0" marR="0" lvl="0" indent="0" algn="ctr" defTabSz="410765" rtl="0" eaLnBrk="1" fontAlgn="auto" latinLnBrk="0" hangingPunct="0">
              <a:lnSpc>
                <a:spcPct val="100000"/>
              </a:lnSpc>
              <a:spcBef>
                <a:spcPts val="0"/>
              </a:spcBef>
              <a:spcAft>
                <a:spcPts val="600"/>
              </a:spcAft>
              <a:buClrTx/>
              <a:buSzTx/>
              <a:buFontTx/>
              <a:buNone/>
              <a:tabLst/>
              <a:defRPr/>
            </a:pPr>
            <a:r>
              <a:rPr kumimoji="0" lang="en-US" sz="1200" u="none" strike="noStrike" kern="0" cap="none" spc="0" normalizeH="0" baseline="0" noProof="0" dirty="0">
                <a:ln>
                  <a:noFill/>
                </a:ln>
                <a:solidFill>
                  <a:schemeClr val="bg1">
                    <a:lumMod val="75000"/>
                  </a:schemeClr>
                </a:solidFill>
                <a:effectLst/>
                <a:uLnTx/>
                <a:uFillTx/>
                <a:latin typeface="Inter" panose="020B0502030000000004" pitchFamily="34" charset="0"/>
                <a:ea typeface="Inter" panose="020B0502030000000004" pitchFamily="34" charset="0"/>
                <a:sym typeface="Azo Sans"/>
              </a:rPr>
              <a:t>Acquisition </a:t>
            </a:r>
            <a:r>
              <a:rPr kumimoji="0" lang="en-US" sz="1200" u="none" strike="noStrike" kern="0" cap="none" spc="0" normalizeH="0" baseline="0" noProof="0" dirty="0">
                <a:ln>
                  <a:noFill/>
                </a:ln>
                <a:solidFill>
                  <a:schemeClr val="bg1">
                    <a:lumMod val="75000"/>
                  </a:schemeClr>
                </a:solidFill>
                <a:effectLst/>
                <a:uLnTx/>
                <a:uFillTx/>
                <a:latin typeface="Inter" panose="020B0502030000000004" pitchFamily="34" charset="0"/>
                <a:ea typeface="Inter" panose="020B0502030000000004" pitchFamily="34" charset="0"/>
                <a:sym typeface="Wingdings" pitchFamily="2" charset="2"/>
              </a:rPr>
              <a:t> </a:t>
            </a:r>
            <a:r>
              <a:rPr kumimoji="0" lang="en-US" sz="1200" u="none" strike="noStrike" kern="0" cap="none" spc="0" normalizeH="0" baseline="0" noProof="0" dirty="0">
                <a:ln>
                  <a:noFill/>
                </a:ln>
                <a:solidFill>
                  <a:srgbClr val="007F68"/>
                </a:solidFill>
                <a:effectLst/>
                <a:uLnTx/>
                <a:uFillTx/>
                <a:latin typeface="Inter" panose="020B0502030000000004" pitchFamily="34" charset="0"/>
                <a:ea typeface="Inter" panose="020B0502030000000004" pitchFamily="34" charset="0"/>
                <a:sym typeface="Azo Sans"/>
              </a:rPr>
              <a:t>Conversion</a:t>
            </a:r>
            <a:r>
              <a:rPr kumimoji="0" lang="en-US" sz="1200" u="none" strike="noStrike" kern="0" cap="none" spc="0" normalizeH="0" baseline="0" noProof="0" dirty="0">
                <a:ln>
                  <a:noFill/>
                </a:ln>
                <a:solidFill>
                  <a:schemeClr val="tx1"/>
                </a:solidFill>
                <a:effectLst/>
                <a:uLnTx/>
                <a:uFillTx/>
                <a:latin typeface="Inter" panose="020B0502030000000004" pitchFamily="34" charset="0"/>
                <a:ea typeface="Inter" panose="020B0502030000000004" pitchFamily="34" charset="0"/>
                <a:sym typeface="Azo Sans"/>
              </a:rPr>
              <a:t> </a:t>
            </a:r>
            <a:r>
              <a:rPr lang="en-US" sz="1200" dirty="0">
                <a:solidFill>
                  <a:schemeClr val="bg1">
                    <a:lumMod val="75000"/>
                  </a:schemeClr>
                </a:solidFill>
                <a:latin typeface="Inter" panose="020B0502030000000004" pitchFamily="34" charset="0"/>
                <a:ea typeface="Inter" panose="020B0502030000000004" pitchFamily="34" charset="0"/>
                <a:sym typeface="Wingdings" pitchFamily="2" charset="2"/>
              </a:rPr>
              <a:t></a:t>
            </a:r>
            <a:r>
              <a:rPr lang="en-US" sz="1200" dirty="0">
                <a:solidFill>
                  <a:schemeClr val="bg1">
                    <a:lumMod val="75000"/>
                  </a:schemeClr>
                </a:solidFill>
                <a:latin typeface="Inter" panose="020B0502030000000004" pitchFamily="34" charset="0"/>
                <a:ea typeface="Inter" panose="020B0502030000000004" pitchFamily="34" charset="0"/>
              </a:rPr>
              <a:t> </a:t>
            </a:r>
            <a:r>
              <a:rPr kumimoji="0" lang="en-US" sz="1200" u="none" strike="noStrike" kern="0" cap="none" spc="0" normalizeH="0" baseline="0" noProof="0" dirty="0">
                <a:ln>
                  <a:noFill/>
                </a:ln>
                <a:solidFill>
                  <a:schemeClr val="bg1">
                    <a:lumMod val="75000"/>
                  </a:schemeClr>
                </a:solidFill>
                <a:effectLst/>
                <a:uLnTx/>
                <a:uFillTx/>
                <a:latin typeface="Inter" panose="020B0502030000000004" pitchFamily="34" charset="0"/>
                <a:ea typeface="Inter" panose="020B0502030000000004" pitchFamily="34" charset="0"/>
                <a:sym typeface="Azo Sans"/>
              </a:rPr>
              <a:t>Expansion</a:t>
            </a:r>
          </a:p>
        </p:txBody>
      </p:sp>
      <p:pic>
        <p:nvPicPr>
          <p:cNvPr id="6" name="Picture 5">
            <a:extLst>
              <a:ext uri="{FF2B5EF4-FFF2-40B4-BE49-F238E27FC236}">
                <a16:creationId xmlns:a16="http://schemas.microsoft.com/office/drawing/2014/main" id="{021E6F53-0EF4-9240-B46C-9BE3184319BA}"/>
              </a:ext>
            </a:extLst>
          </p:cNvPr>
          <p:cNvPicPr>
            <a:picLocks noChangeAspect="1"/>
          </p:cNvPicPr>
          <p:nvPr/>
        </p:nvPicPr>
        <p:blipFill>
          <a:blip r:embed="rId3"/>
          <a:stretch>
            <a:fillRect/>
          </a:stretch>
        </p:blipFill>
        <p:spPr>
          <a:xfrm>
            <a:off x="4736718" y="2245669"/>
            <a:ext cx="9990229" cy="5498156"/>
          </a:xfrm>
          <a:prstGeom prst="rect">
            <a:avLst/>
          </a:prstGeom>
          <a:effectLst>
            <a:outerShdw blurRad="228600" dist="38100" dir="2700000" algn="tl" rotWithShape="0">
              <a:prstClr val="black">
                <a:alpha val="40000"/>
              </a:prstClr>
            </a:outerShdw>
          </a:effectLst>
        </p:spPr>
      </p:pic>
    </p:spTree>
    <p:extLst>
      <p:ext uri="{BB962C8B-B14F-4D97-AF65-F5344CB8AC3E}">
        <p14:creationId xmlns:p14="http://schemas.microsoft.com/office/powerpoint/2010/main" val="35783083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732A8D-8FA8-9744-96E1-6B421D0F6086}"/>
              </a:ext>
            </a:extLst>
          </p:cNvPr>
          <p:cNvSpPr/>
          <p:nvPr/>
        </p:nvSpPr>
        <p:spPr>
          <a:xfrm>
            <a:off x="963715" y="1227542"/>
            <a:ext cx="6236003" cy="1412503"/>
          </a:xfrm>
          <a:prstGeom prst="rect">
            <a:avLst/>
          </a:prstGeom>
        </p:spPr>
        <p:txBody>
          <a:bodyPr wrap="none">
            <a:spAutoFit/>
          </a:bodyPr>
          <a:lstStyle/>
          <a:p>
            <a:pPr lvl="0">
              <a:lnSpc>
                <a:spcPct val="150000"/>
              </a:lnSpc>
            </a:pPr>
            <a:r>
              <a:rPr lang="en-US" sz="3600" dirty="0">
                <a:latin typeface="Inter" panose="020B0502030000000004" pitchFamily="34" charset="0"/>
                <a:ea typeface="Inter" panose="020B0502030000000004" pitchFamily="34" charset="0"/>
              </a:rPr>
              <a:t>Start with delivering value…</a:t>
            </a:r>
          </a:p>
          <a:p>
            <a:pPr lvl="0">
              <a:lnSpc>
                <a:spcPct val="150000"/>
              </a:lnSpc>
            </a:pPr>
            <a:endParaRPr lang="en-US" sz="2400" dirty="0">
              <a:latin typeface="Inter" panose="020B0502030000000004" pitchFamily="34" charset="0"/>
              <a:ea typeface="Inter" panose="020B0502030000000004" pitchFamily="34" charset="0"/>
            </a:endParaRPr>
          </a:p>
        </p:txBody>
      </p:sp>
      <p:sp>
        <p:nvSpPr>
          <p:cNvPr id="5" name="Rectangle 4">
            <a:extLst>
              <a:ext uri="{FF2B5EF4-FFF2-40B4-BE49-F238E27FC236}">
                <a16:creationId xmlns:a16="http://schemas.microsoft.com/office/drawing/2014/main" id="{7AFAC155-9449-7A48-B2DC-D92B28167EF9}"/>
              </a:ext>
            </a:extLst>
          </p:cNvPr>
          <p:cNvSpPr/>
          <p:nvPr/>
        </p:nvSpPr>
        <p:spPr>
          <a:xfrm>
            <a:off x="832348" y="2911534"/>
            <a:ext cx="2629356" cy="400110"/>
          </a:xfrm>
          <a:prstGeom prst="rect">
            <a:avLst/>
          </a:prstGeom>
        </p:spPr>
        <p:txBody>
          <a:bodyPr wrap="square">
            <a:spAutoFit/>
          </a:bodyPr>
          <a:lstStyle/>
          <a:p>
            <a:pPr algn="ctr"/>
            <a:r>
              <a:rPr lang="en-US" sz="2000" dirty="0">
                <a:solidFill>
                  <a:srgbClr val="007F68"/>
                </a:solidFill>
                <a:latin typeface="Inter" panose="020B0502030000000004" pitchFamily="34" charset="0"/>
                <a:ea typeface="Inter" panose="020B0502030000000004" pitchFamily="34" charset="0"/>
              </a:rPr>
              <a:t>Freemium</a:t>
            </a:r>
          </a:p>
        </p:txBody>
      </p:sp>
      <p:sp>
        <p:nvSpPr>
          <p:cNvPr id="21" name="Rectangle 20">
            <a:extLst>
              <a:ext uri="{FF2B5EF4-FFF2-40B4-BE49-F238E27FC236}">
                <a16:creationId xmlns:a16="http://schemas.microsoft.com/office/drawing/2014/main" id="{28A97BF7-9291-FC40-850A-4C57EB92AD61}"/>
              </a:ext>
            </a:extLst>
          </p:cNvPr>
          <p:cNvSpPr/>
          <p:nvPr/>
        </p:nvSpPr>
        <p:spPr>
          <a:xfrm>
            <a:off x="629439" y="3735513"/>
            <a:ext cx="3035173" cy="400110"/>
          </a:xfrm>
          <a:prstGeom prst="rect">
            <a:avLst/>
          </a:prstGeom>
        </p:spPr>
        <p:txBody>
          <a:bodyPr wrap="square">
            <a:spAutoFit/>
          </a:bodyPr>
          <a:lstStyle/>
          <a:p>
            <a:pPr algn="ctr"/>
            <a:r>
              <a:rPr lang="en-US" sz="2000" dirty="0">
                <a:solidFill>
                  <a:schemeClr val="bg1">
                    <a:lumMod val="90000"/>
                  </a:schemeClr>
                </a:solidFill>
                <a:latin typeface="Inter" panose="020B0502030000000004" pitchFamily="34" charset="0"/>
                <a:ea typeface="Inter" panose="020B0502030000000004" pitchFamily="34" charset="0"/>
              </a:rPr>
              <a:t>Free Trial</a:t>
            </a:r>
          </a:p>
        </p:txBody>
      </p:sp>
      <p:sp>
        <p:nvSpPr>
          <p:cNvPr id="22" name="Rectangle 21">
            <a:extLst>
              <a:ext uri="{FF2B5EF4-FFF2-40B4-BE49-F238E27FC236}">
                <a16:creationId xmlns:a16="http://schemas.microsoft.com/office/drawing/2014/main" id="{CFB52FAF-643E-4747-A9D9-91ECE21019D1}"/>
              </a:ext>
            </a:extLst>
          </p:cNvPr>
          <p:cNvSpPr/>
          <p:nvPr/>
        </p:nvSpPr>
        <p:spPr>
          <a:xfrm>
            <a:off x="1464757" y="4535428"/>
            <a:ext cx="2978796" cy="400110"/>
          </a:xfrm>
          <a:prstGeom prst="rect">
            <a:avLst/>
          </a:prstGeom>
        </p:spPr>
        <p:txBody>
          <a:bodyPr wrap="square">
            <a:spAutoFit/>
          </a:bodyPr>
          <a:lstStyle/>
          <a:p>
            <a:r>
              <a:rPr lang="en-US" sz="2000" dirty="0">
                <a:solidFill>
                  <a:schemeClr val="bg1">
                    <a:lumMod val="90000"/>
                  </a:schemeClr>
                </a:solidFill>
                <a:latin typeface="Inter" panose="020B0502030000000004" pitchFamily="34" charset="0"/>
                <a:ea typeface="Inter" panose="020B0502030000000004" pitchFamily="34" charset="0"/>
              </a:rPr>
              <a:t>Build A Fan Base</a:t>
            </a:r>
          </a:p>
        </p:txBody>
      </p:sp>
      <p:sp>
        <p:nvSpPr>
          <p:cNvPr id="11" name="Rectangle 10">
            <a:extLst>
              <a:ext uri="{FF2B5EF4-FFF2-40B4-BE49-F238E27FC236}">
                <a16:creationId xmlns:a16="http://schemas.microsoft.com/office/drawing/2014/main" id="{B4DB9327-9B0B-9F44-97B7-0BDFE4EB192A}"/>
              </a:ext>
            </a:extLst>
          </p:cNvPr>
          <p:cNvSpPr/>
          <p:nvPr/>
        </p:nvSpPr>
        <p:spPr>
          <a:xfrm>
            <a:off x="-1957136" y="539097"/>
            <a:ext cx="9197981" cy="276999"/>
          </a:xfrm>
          <a:prstGeom prst="rect">
            <a:avLst/>
          </a:prstGeom>
          <a:solidFill>
            <a:srgbClr val="FFFFFF"/>
          </a:solidFill>
        </p:spPr>
        <p:txBody>
          <a:bodyPr wrap="square">
            <a:spAutoFit/>
          </a:bodyPr>
          <a:lstStyle/>
          <a:p>
            <a:pPr marL="0" marR="0" lvl="0" indent="0" algn="ctr" defTabSz="410765" rtl="0" eaLnBrk="1" fontAlgn="auto" latinLnBrk="0" hangingPunct="0">
              <a:lnSpc>
                <a:spcPct val="100000"/>
              </a:lnSpc>
              <a:spcBef>
                <a:spcPts val="0"/>
              </a:spcBef>
              <a:spcAft>
                <a:spcPts val="600"/>
              </a:spcAft>
              <a:buClrTx/>
              <a:buSzTx/>
              <a:buFontTx/>
              <a:buNone/>
              <a:tabLst/>
              <a:defRPr/>
            </a:pPr>
            <a:r>
              <a:rPr kumimoji="0" lang="en-US" sz="1200" u="none" strike="noStrike" kern="0" cap="none" spc="0" normalizeH="0" baseline="0" noProof="0" dirty="0">
                <a:ln>
                  <a:noFill/>
                </a:ln>
                <a:solidFill>
                  <a:schemeClr val="bg1">
                    <a:lumMod val="75000"/>
                  </a:schemeClr>
                </a:solidFill>
                <a:effectLst/>
                <a:uLnTx/>
                <a:uFillTx/>
                <a:latin typeface="Inter" panose="020B0502030000000004" pitchFamily="34" charset="0"/>
                <a:ea typeface="Inter" panose="020B0502030000000004" pitchFamily="34" charset="0"/>
                <a:sym typeface="Azo Sans"/>
              </a:rPr>
              <a:t>Acquisition </a:t>
            </a:r>
            <a:r>
              <a:rPr kumimoji="0" lang="en-US" sz="1200" u="none" strike="noStrike" kern="0" cap="none" spc="0" normalizeH="0" baseline="0" noProof="0" dirty="0">
                <a:ln>
                  <a:noFill/>
                </a:ln>
                <a:solidFill>
                  <a:schemeClr val="bg1">
                    <a:lumMod val="75000"/>
                  </a:schemeClr>
                </a:solidFill>
                <a:effectLst/>
                <a:uLnTx/>
                <a:uFillTx/>
                <a:latin typeface="Inter" panose="020B0502030000000004" pitchFamily="34" charset="0"/>
                <a:ea typeface="Inter" panose="020B0502030000000004" pitchFamily="34" charset="0"/>
                <a:sym typeface="Wingdings" pitchFamily="2" charset="2"/>
              </a:rPr>
              <a:t> </a:t>
            </a:r>
            <a:r>
              <a:rPr kumimoji="0" lang="en-US" sz="1200" u="none" strike="noStrike" kern="0" cap="none" spc="0" normalizeH="0" baseline="0" noProof="0" dirty="0">
                <a:ln>
                  <a:noFill/>
                </a:ln>
                <a:solidFill>
                  <a:srgbClr val="007F68"/>
                </a:solidFill>
                <a:effectLst/>
                <a:uLnTx/>
                <a:uFillTx/>
                <a:latin typeface="Inter" panose="020B0502030000000004" pitchFamily="34" charset="0"/>
                <a:ea typeface="Inter" panose="020B0502030000000004" pitchFamily="34" charset="0"/>
                <a:sym typeface="Azo Sans"/>
              </a:rPr>
              <a:t>Conversion</a:t>
            </a:r>
            <a:r>
              <a:rPr kumimoji="0" lang="en-US" sz="1200" u="none" strike="noStrike" kern="0" cap="none" spc="0" normalizeH="0" baseline="0" noProof="0" dirty="0">
                <a:ln>
                  <a:noFill/>
                </a:ln>
                <a:solidFill>
                  <a:schemeClr val="tx1"/>
                </a:solidFill>
                <a:effectLst/>
                <a:uLnTx/>
                <a:uFillTx/>
                <a:latin typeface="Inter" panose="020B0502030000000004" pitchFamily="34" charset="0"/>
                <a:ea typeface="Inter" panose="020B0502030000000004" pitchFamily="34" charset="0"/>
                <a:sym typeface="Azo Sans"/>
              </a:rPr>
              <a:t> </a:t>
            </a:r>
            <a:r>
              <a:rPr lang="en-US" sz="1200" dirty="0">
                <a:solidFill>
                  <a:schemeClr val="bg1">
                    <a:lumMod val="75000"/>
                  </a:schemeClr>
                </a:solidFill>
                <a:latin typeface="Inter" panose="020B0502030000000004" pitchFamily="34" charset="0"/>
                <a:ea typeface="Inter" panose="020B0502030000000004" pitchFamily="34" charset="0"/>
                <a:sym typeface="Wingdings" pitchFamily="2" charset="2"/>
              </a:rPr>
              <a:t></a:t>
            </a:r>
            <a:r>
              <a:rPr lang="en-US" sz="1200" dirty="0">
                <a:solidFill>
                  <a:schemeClr val="bg1">
                    <a:lumMod val="75000"/>
                  </a:schemeClr>
                </a:solidFill>
                <a:latin typeface="Inter" panose="020B0502030000000004" pitchFamily="34" charset="0"/>
                <a:ea typeface="Inter" panose="020B0502030000000004" pitchFamily="34" charset="0"/>
              </a:rPr>
              <a:t> </a:t>
            </a:r>
            <a:r>
              <a:rPr kumimoji="0" lang="en-US" sz="1200" u="none" strike="noStrike" kern="0" cap="none" spc="0" normalizeH="0" baseline="0" noProof="0" dirty="0">
                <a:ln>
                  <a:noFill/>
                </a:ln>
                <a:solidFill>
                  <a:schemeClr val="bg1">
                    <a:lumMod val="75000"/>
                  </a:schemeClr>
                </a:solidFill>
                <a:effectLst/>
                <a:uLnTx/>
                <a:uFillTx/>
                <a:latin typeface="Inter" panose="020B0502030000000004" pitchFamily="34" charset="0"/>
                <a:ea typeface="Inter" panose="020B0502030000000004" pitchFamily="34" charset="0"/>
                <a:sym typeface="Azo Sans"/>
              </a:rPr>
              <a:t>Expansion</a:t>
            </a:r>
          </a:p>
        </p:txBody>
      </p:sp>
      <p:pic>
        <p:nvPicPr>
          <p:cNvPr id="2" name="Picture 1">
            <a:extLst>
              <a:ext uri="{FF2B5EF4-FFF2-40B4-BE49-F238E27FC236}">
                <a16:creationId xmlns:a16="http://schemas.microsoft.com/office/drawing/2014/main" id="{AF847A40-3E72-704A-A257-9C181A3D2FA6}"/>
              </a:ext>
            </a:extLst>
          </p:cNvPr>
          <p:cNvPicPr>
            <a:picLocks noChangeAspect="1"/>
          </p:cNvPicPr>
          <p:nvPr/>
        </p:nvPicPr>
        <p:blipFill>
          <a:blip r:embed="rId3"/>
          <a:stretch>
            <a:fillRect/>
          </a:stretch>
        </p:blipFill>
        <p:spPr>
          <a:xfrm>
            <a:off x="4638166" y="2272615"/>
            <a:ext cx="6783260" cy="3726016"/>
          </a:xfrm>
          <a:prstGeom prst="rect">
            <a:avLst/>
          </a:prstGeom>
        </p:spPr>
      </p:pic>
      <p:pic>
        <p:nvPicPr>
          <p:cNvPr id="3" name="Picture 2">
            <a:extLst>
              <a:ext uri="{FF2B5EF4-FFF2-40B4-BE49-F238E27FC236}">
                <a16:creationId xmlns:a16="http://schemas.microsoft.com/office/drawing/2014/main" id="{5264CE6B-0B92-0D4E-A0EC-89988EDA86BF}"/>
              </a:ext>
            </a:extLst>
          </p:cNvPr>
          <p:cNvPicPr>
            <a:picLocks noChangeAspect="1"/>
          </p:cNvPicPr>
          <p:nvPr/>
        </p:nvPicPr>
        <p:blipFill>
          <a:blip r:embed="rId4"/>
          <a:stretch>
            <a:fillRect/>
          </a:stretch>
        </p:blipFill>
        <p:spPr>
          <a:xfrm>
            <a:off x="4443553" y="2144745"/>
            <a:ext cx="1638300" cy="495300"/>
          </a:xfrm>
          <a:prstGeom prst="rect">
            <a:avLst/>
          </a:prstGeom>
        </p:spPr>
      </p:pic>
    </p:spTree>
    <p:extLst>
      <p:ext uri="{BB962C8B-B14F-4D97-AF65-F5344CB8AC3E}">
        <p14:creationId xmlns:p14="http://schemas.microsoft.com/office/powerpoint/2010/main" val="27255145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732A8D-8FA8-9744-96E1-6B421D0F6086}"/>
              </a:ext>
            </a:extLst>
          </p:cNvPr>
          <p:cNvSpPr/>
          <p:nvPr/>
        </p:nvSpPr>
        <p:spPr>
          <a:xfrm>
            <a:off x="963715" y="1227542"/>
            <a:ext cx="6236003" cy="1412503"/>
          </a:xfrm>
          <a:prstGeom prst="rect">
            <a:avLst/>
          </a:prstGeom>
        </p:spPr>
        <p:txBody>
          <a:bodyPr wrap="none">
            <a:spAutoFit/>
          </a:bodyPr>
          <a:lstStyle/>
          <a:p>
            <a:pPr lvl="0">
              <a:lnSpc>
                <a:spcPct val="150000"/>
              </a:lnSpc>
            </a:pPr>
            <a:r>
              <a:rPr lang="en-US" sz="3600" dirty="0">
                <a:latin typeface="Inter" panose="020B0502030000000004" pitchFamily="34" charset="0"/>
                <a:ea typeface="Inter" panose="020B0502030000000004" pitchFamily="34" charset="0"/>
              </a:rPr>
              <a:t>Start with delivering value…</a:t>
            </a:r>
          </a:p>
          <a:p>
            <a:pPr lvl="0">
              <a:lnSpc>
                <a:spcPct val="150000"/>
              </a:lnSpc>
            </a:pPr>
            <a:endParaRPr lang="en-US" sz="2400" dirty="0">
              <a:latin typeface="Inter" panose="020B0502030000000004" pitchFamily="34" charset="0"/>
              <a:ea typeface="Inter" panose="020B0502030000000004" pitchFamily="34" charset="0"/>
            </a:endParaRPr>
          </a:p>
        </p:txBody>
      </p:sp>
      <p:sp>
        <p:nvSpPr>
          <p:cNvPr id="5" name="Rectangle 4">
            <a:extLst>
              <a:ext uri="{FF2B5EF4-FFF2-40B4-BE49-F238E27FC236}">
                <a16:creationId xmlns:a16="http://schemas.microsoft.com/office/drawing/2014/main" id="{7AFAC155-9449-7A48-B2DC-D92B28167EF9}"/>
              </a:ext>
            </a:extLst>
          </p:cNvPr>
          <p:cNvSpPr/>
          <p:nvPr/>
        </p:nvSpPr>
        <p:spPr>
          <a:xfrm>
            <a:off x="832348" y="2911534"/>
            <a:ext cx="2629356" cy="400110"/>
          </a:xfrm>
          <a:prstGeom prst="rect">
            <a:avLst/>
          </a:prstGeom>
        </p:spPr>
        <p:txBody>
          <a:bodyPr wrap="square">
            <a:spAutoFit/>
          </a:bodyPr>
          <a:lstStyle/>
          <a:p>
            <a:pPr algn="ctr"/>
            <a:r>
              <a:rPr lang="en-US" sz="2000" dirty="0">
                <a:solidFill>
                  <a:srgbClr val="007F68"/>
                </a:solidFill>
                <a:latin typeface="Inter" panose="020B0502030000000004" pitchFamily="34" charset="0"/>
                <a:ea typeface="Inter" panose="020B0502030000000004" pitchFamily="34" charset="0"/>
              </a:rPr>
              <a:t>Freemium</a:t>
            </a:r>
          </a:p>
        </p:txBody>
      </p:sp>
      <p:sp>
        <p:nvSpPr>
          <p:cNvPr id="21" name="Rectangle 20">
            <a:extLst>
              <a:ext uri="{FF2B5EF4-FFF2-40B4-BE49-F238E27FC236}">
                <a16:creationId xmlns:a16="http://schemas.microsoft.com/office/drawing/2014/main" id="{28A97BF7-9291-FC40-850A-4C57EB92AD61}"/>
              </a:ext>
            </a:extLst>
          </p:cNvPr>
          <p:cNvSpPr/>
          <p:nvPr/>
        </p:nvSpPr>
        <p:spPr>
          <a:xfrm>
            <a:off x="629439" y="3735513"/>
            <a:ext cx="3035173" cy="400110"/>
          </a:xfrm>
          <a:prstGeom prst="rect">
            <a:avLst/>
          </a:prstGeom>
        </p:spPr>
        <p:txBody>
          <a:bodyPr wrap="square">
            <a:spAutoFit/>
          </a:bodyPr>
          <a:lstStyle/>
          <a:p>
            <a:pPr algn="ctr"/>
            <a:r>
              <a:rPr lang="en-US" sz="2000" dirty="0">
                <a:solidFill>
                  <a:schemeClr val="bg1">
                    <a:lumMod val="90000"/>
                  </a:schemeClr>
                </a:solidFill>
                <a:latin typeface="Inter" panose="020B0502030000000004" pitchFamily="34" charset="0"/>
                <a:ea typeface="Inter" panose="020B0502030000000004" pitchFamily="34" charset="0"/>
              </a:rPr>
              <a:t>Free Trial</a:t>
            </a:r>
          </a:p>
        </p:txBody>
      </p:sp>
      <p:sp>
        <p:nvSpPr>
          <p:cNvPr id="22" name="Rectangle 21">
            <a:extLst>
              <a:ext uri="{FF2B5EF4-FFF2-40B4-BE49-F238E27FC236}">
                <a16:creationId xmlns:a16="http://schemas.microsoft.com/office/drawing/2014/main" id="{CFB52FAF-643E-4747-A9D9-91ECE21019D1}"/>
              </a:ext>
            </a:extLst>
          </p:cNvPr>
          <p:cNvSpPr/>
          <p:nvPr/>
        </p:nvSpPr>
        <p:spPr>
          <a:xfrm>
            <a:off x="1464757" y="4535428"/>
            <a:ext cx="2978796" cy="400110"/>
          </a:xfrm>
          <a:prstGeom prst="rect">
            <a:avLst/>
          </a:prstGeom>
        </p:spPr>
        <p:txBody>
          <a:bodyPr wrap="square">
            <a:spAutoFit/>
          </a:bodyPr>
          <a:lstStyle/>
          <a:p>
            <a:r>
              <a:rPr lang="en-US" sz="2000" dirty="0">
                <a:solidFill>
                  <a:schemeClr val="bg1">
                    <a:lumMod val="90000"/>
                  </a:schemeClr>
                </a:solidFill>
                <a:latin typeface="Inter" panose="020B0502030000000004" pitchFamily="34" charset="0"/>
                <a:ea typeface="Inter" panose="020B0502030000000004" pitchFamily="34" charset="0"/>
              </a:rPr>
              <a:t>Build A Fan Base</a:t>
            </a:r>
          </a:p>
        </p:txBody>
      </p:sp>
      <p:sp>
        <p:nvSpPr>
          <p:cNvPr id="11" name="Rectangle 10">
            <a:extLst>
              <a:ext uri="{FF2B5EF4-FFF2-40B4-BE49-F238E27FC236}">
                <a16:creationId xmlns:a16="http://schemas.microsoft.com/office/drawing/2014/main" id="{B4DB9327-9B0B-9F44-97B7-0BDFE4EB192A}"/>
              </a:ext>
            </a:extLst>
          </p:cNvPr>
          <p:cNvSpPr/>
          <p:nvPr/>
        </p:nvSpPr>
        <p:spPr>
          <a:xfrm>
            <a:off x="-1957136" y="539097"/>
            <a:ext cx="9197981" cy="276999"/>
          </a:xfrm>
          <a:prstGeom prst="rect">
            <a:avLst/>
          </a:prstGeom>
          <a:solidFill>
            <a:srgbClr val="FFFFFF"/>
          </a:solidFill>
        </p:spPr>
        <p:txBody>
          <a:bodyPr wrap="square">
            <a:spAutoFit/>
          </a:bodyPr>
          <a:lstStyle/>
          <a:p>
            <a:pPr marL="0" marR="0" lvl="0" indent="0" algn="ctr" defTabSz="410765" rtl="0" eaLnBrk="1" fontAlgn="auto" latinLnBrk="0" hangingPunct="0">
              <a:lnSpc>
                <a:spcPct val="100000"/>
              </a:lnSpc>
              <a:spcBef>
                <a:spcPts val="0"/>
              </a:spcBef>
              <a:spcAft>
                <a:spcPts val="600"/>
              </a:spcAft>
              <a:buClrTx/>
              <a:buSzTx/>
              <a:buFontTx/>
              <a:buNone/>
              <a:tabLst/>
              <a:defRPr/>
            </a:pPr>
            <a:r>
              <a:rPr kumimoji="0" lang="en-US" sz="1200" u="none" strike="noStrike" kern="0" cap="none" spc="0" normalizeH="0" baseline="0" noProof="0" dirty="0">
                <a:ln>
                  <a:noFill/>
                </a:ln>
                <a:solidFill>
                  <a:schemeClr val="bg1">
                    <a:lumMod val="75000"/>
                  </a:schemeClr>
                </a:solidFill>
                <a:effectLst/>
                <a:uLnTx/>
                <a:uFillTx/>
                <a:latin typeface="Inter" panose="020B0502030000000004" pitchFamily="34" charset="0"/>
                <a:ea typeface="Inter" panose="020B0502030000000004" pitchFamily="34" charset="0"/>
                <a:sym typeface="Azo Sans"/>
              </a:rPr>
              <a:t>Acquisition </a:t>
            </a:r>
            <a:r>
              <a:rPr kumimoji="0" lang="en-US" sz="1200" u="none" strike="noStrike" kern="0" cap="none" spc="0" normalizeH="0" baseline="0" noProof="0" dirty="0">
                <a:ln>
                  <a:noFill/>
                </a:ln>
                <a:solidFill>
                  <a:schemeClr val="bg1">
                    <a:lumMod val="75000"/>
                  </a:schemeClr>
                </a:solidFill>
                <a:effectLst/>
                <a:uLnTx/>
                <a:uFillTx/>
                <a:latin typeface="Inter" panose="020B0502030000000004" pitchFamily="34" charset="0"/>
                <a:ea typeface="Inter" panose="020B0502030000000004" pitchFamily="34" charset="0"/>
                <a:sym typeface="Wingdings" pitchFamily="2" charset="2"/>
              </a:rPr>
              <a:t> </a:t>
            </a:r>
            <a:r>
              <a:rPr kumimoji="0" lang="en-US" sz="1200" u="none" strike="noStrike" kern="0" cap="none" spc="0" normalizeH="0" baseline="0" noProof="0" dirty="0">
                <a:ln>
                  <a:noFill/>
                </a:ln>
                <a:solidFill>
                  <a:srgbClr val="007F68"/>
                </a:solidFill>
                <a:effectLst/>
                <a:uLnTx/>
                <a:uFillTx/>
                <a:latin typeface="Inter" panose="020B0502030000000004" pitchFamily="34" charset="0"/>
                <a:ea typeface="Inter" panose="020B0502030000000004" pitchFamily="34" charset="0"/>
                <a:sym typeface="Azo Sans"/>
              </a:rPr>
              <a:t>Conversion</a:t>
            </a:r>
            <a:r>
              <a:rPr kumimoji="0" lang="en-US" sz="1200" u="none" strike="noStrike" kern="0" cap="none" spc="0" normalizeH="0" baseline="0" noProof="0" dirty="0">
                <a:ln>
                  <a:noFill/>
                </a:ln>
                <a:solidFill>
                  <a:schemeClr val="tx1"/>
                </a:solidFill>
                <a:effectLst/>
                <a:uLnTx/>
                <a:uFillTx/>
                <a:latin typeface="Inter" panose="020B0502030000000004" pitchFamily="34" charset="0"/>
                <a:ea typeface="Inter" panose="020B0502030000000004" pitchFamily="34" charset="0"/>
                <a:sym typeface="Azo Sans"/>
              </a:rPr>
              <a:t> </a:t>
            </a:r>
            <a:r>
              <a:rPr lang="en-US" sz="1200" dirty="0">
                <a:solidFill>
                  <a:schemeClr val="bg1">
                    <a:lumMod val="75000"/>
                  </a:schemeClr>
                </a:solidFill>
                <a:latin typeface="Inter" panose="020B0502030000000004" pitchFamily="34" charset="0"/>
                <a:ea typeface="Inter" panose="020B0502030000000004" pitchFamily="34" charset="0"/>
                <a:sym typeface="Wingdings" pitchFamily="2" charset="2"/>
              </a:rPr>
              <a:t></a:t>
            </a:r>
            <a:r>
              <a:rPr lang="en-US" sz="1200" dirty="0">
                <a:solidFill>
                  <a:schemeClr val="bg1">
                    <a:lumMod val="75000"/>
                  </a:schemeClr>
                </a:solidFill>
                <a:latin typeface="Inter" panose="020B0502030000000004" pitchFamily="34" charset="0"/>
                <a:ea typeface="Inter" panose="020B0502030000000004" pitchFamily="34" charset="0"/>
              </a:rPr>
              <a:t> </a:t>
            </a:r>
            <a:r>
              <a:rPr kumimoji="0" lang="en-US" sz="1200" u="none" strike="noStrike" kern="0" cap="none" spc="0" normalizeH="0" baseline="0" noProof="0" dirty="0">
                <a:ln>
                  <a:noFill/>
                </a:ln>
                <a:solidFill>
                  <a:schemeClr val="bg1">
                    <a:lumMod val="75000"/>
                  </a:schemeClr>
                </a:solidFill>
                <a:effectLst/>
                <a:uLnTx/>
                <a:uFillTx/>
                <a:latin typeface="Inter" panose="020B0502030000000004" pitchFamily="34" charset="0"/>
                <a:ea typeface="Inter" panose="020B0502030000000004" pitchFamily="34" charset="0"/>
                <a:sym typeface="Azo Sans"/>
              </a:rPr>
              <a:t>Expansion</a:t>
            </a:r>
          </a:p>
        </p:txBody>
      </p:sp>
      <p:grpSp>
        <p:nvGrpSpPr>
          <p:cNvPr id="9" name="Group 8">
            <a:extLst>
              <a:ext uri="{FF2B5EF4-FFF2-40B4-BE49-F238E27FC236}">
                <a16:creationId xmlns:a16="http://schemas.microsoft.com/office/drawing/2014/main" id="{54E84C06-BD14-994A-BB8E-F718B527F4F7}"/>
              </a:ext>
            </a:extLst>
          </p:cNvPr>
          <p:cNvGrpSpPr/>
          <p:nvPr/>
        </p:nvGrpSpPr>
        <p:grpSpPr>
          <a:xfrm>
            <a:off x="5635687" y="2418531"/>
            <a:ext cx="4316093" cy="5889593"/>
            <a:chOff x="5945539" y="-1326607"/>
            <a:chExt cx="5439573" cy="7422656"/>
          </a:xfrm>
        </p:grpSpPr>
        <p:pic>
          <p:nvPicPr>
            <p:cNvPr id="10" name="Picture 9">
              <a:extLst>
                <a:ext uri="{FF2B5EF4-FFF2-40B4-BE49-F238E27FC236}">
                  <a16:creationId xmlns:a16="http://schemas.microsoft.com/office/drawing/2014/main" id="{FA65A920-2961-F74D-BBD1-7B6532CB305C}"/>
                </a:ext>
              </a:extLst>
            </p:cNvPr>
            <p:cNvPicPr>
              <a:picLocks noChangeAspect="1"/>
            </p:cNvPicPr>
            <p:nvPr/>
          </p:nvPicPr>
          <p:blipFill>
            <a:blip r:embed="rId3"/>
            <a:stretch>
              <a:fillRect/>
            </a:stretch>
          </p:blipFill>
          <p:spPr>
            <a:xfrm>
              <a:off x="5945539" y="-1326607"/>
              <a:ext cx="5439573" cy="3723427"/>
            </a:xfrm>
            <a:prstGeom prst="rect">
              <a:avLst/>
            </a:prstGeom>
            <a:effectLst>
              <a:outerShdw blurRad="952500" sx="102000" sy="102000" algn="ctr" rotWithShape="0">
                <a:prstClr val="black">
                  <a:alpha val="8000"/>
                </a:prstClr>
              </a:outerShdw>
            </a:effectLst>
          </p:spPr>
        </p:pic>
        <p:pic>
          <p:nvPicPr>
            <p:cNvPr id="12" name="Picture 11">
              <a:extLst>
                <a:ext uri="{FF2B5EF4-FFF2-40B4-BE49-F238E27FC236}">
                  <a16:creationId xmlns:a16="http://schemas.microsoft.com/office/drawing/2014/main" id="{49718B20-D3CA-1842-9701-D770DA5B85EE}"/>
                </a:ext>
              </a:extLst>
            </p:cNvPr>
            <p:cNvPicPr>
              <a:picLocks noChangeAspect="1"/>
            </p:cNvPicPr>
            <p:nvPr/>
          </p:nvPicPr>
          <p:blipFill>
            <a:blip r:embed="rId4"/>
            <a:stretch>
              <a:fillRect/>
            </a:stretch>
          </p:blipFill>
          <p:spPr>
            <a:xfrm>
              <a:off x="5945539" y="2684704"/>
              <a:ext cx="5439573" cy="3411345"/>
            </a:xfrm>
            <a:prstGeom prst="rect">
              <a:avLst/>
            </a:prstGeom>
            <a:effectLst>
              <a:outerShdw blurRad="952500" sx="102000" sy="102000" algn="ctr" rotWithShape="0">
                <a:prstClr val="black">
                  <a:alpha val="8000"/>
                </a:prstClr>
              </a:outerShdw>
            </a:effectLst>
          </p:spPr>
        </p:pic>
      </p:grpSp>
    </p:spTree>
    <p:extLst>
      <p:ext uri="{BB962C8B-B14F-4D97-AF65-F5344CB8AC3E}">
        <p14:creationId xmlns:p14="http://schemas.microsoft.com/office/powerpoint/2010/main" val="4766046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732A8D-8FA8-9744-96E1-6B421D0F6086}"/>
              </a:ext>
            </a:extLst>
          </p:cNvPr>
          <p:cNvSpPr/>
          <p:nvPr/>
        </p:nvSpPr>
        <p:spPr>
          <a:xfrm>
            <a:off x="963715" y="1227542"/>
            <a:ext cx="6236003" cy="1412503"/>
          </a:xfrm>
          <a:prstGeom prst="rect">
            <a:avLst/>
          </a:prstGeom>
        </p:spPr>
        <p:txBody>
          <a:bodyPr wrap="none">
            <a:spAutoFit/>
          </a:bodyPr>
          <a:lstStyle/>
          <a:p>
            <a:pPr lvl="0">
              <a:lnSpc>
                <a:spcPct val="150000"/>
              </a:lnSpc>
            </a:pPr>
            <a:r>
              <a:rPr lang="en-US" sz="3600" dirty="0">
                <a:latin typeface="Inter" panose="020B0502030000000004" pitchFamily="34" charset="0"/>
                <a:ea typeface="Inter" panose="020B0502030000000004" pitchFamily="34" charset="0"/>
              </a:rPr>
              <a:t>Start with delivering value…</a:t>
            </a:r>
          </a:p>
          <a:p>
            <a:pPr lvl="0">
              <a:lnSpc>
                <a:spcPct val="150000"/>
              </a:lnSpc>
            </a:pPr>
            <a:endParaRPr lang="en-US" sz="2400" dirty="0">
              <a:latin typeface="Inter" panose="020B0502030000000004" pitchFamily="34" charset="0"/>
              <a:ea typeface="Inter" panose="020B0502030000000004" pitchFamily="34" charset="0"/>
            </a:endParaRPr>
          </a:p>
        </p:txBody>
      </p:sp>
      <p:sp>
        <p:nvSpPr>
          <p:cNvPr id="5" name="Rectangle 4">
            <a:extLst>
              <a:ext uri="{FF2B5EF4-FFF2-40B4-BE49-F238E27FC236}">
                <a16:creationId xmlns:a16="http://schemas.microsoft.com/office/drawing/2014/main" id="{7AFAC155-9449-7A48-B2DC-D92B28167EF9}"/>
              </a:ext>
            </a:extLst>
          </p:cNvPr>
          <p:cNvSpPr/>
          <p:nvPr/>
        </p:nvSpPr>
        <p:spPr>
          <a:xfrm>
            <a:off x="832348" y="2911534"/>
            <a:ext cx="2629356" cy="400110"/>
          </a:xfrm>
          <a:prstGeom prst="rect">
            <a:avLst/>
          </a:prstGeom>
        </p:spPr>
        <p:txBody>
          <a:bodyPr wrap="square">
            <a:spAutoFit/>
          </a:bodyPr>
          <a:lstStyle/>
          <a:p>
            <a:pPr algn="ctr"/>
            <a:r>
              <a:rPr lang="en-US" sz="2000" dirty="0">
                <a:solidFill>
                  <a:schemeClr val="bg1">
                    <a:lumMod val="75000"/>
                  </a:schemeClr>
                </a:solidFill>
                <a:latin typeface="Inter" panose="020B0502030000000004" pitchFamily="34" charset="0"/>
                <a:ea typeface="Inter" panose="020B0502030000000004" pitchFamily="34" charset="0"/>
              </a:rPr>
              <a:t>Freemium</a:t>
            </a:r>
          </a:p>
        </p:txBody>
      </p:sp>
      <p:sp>
        <p:nvSpPr>
          <p:cNvPr id="21" name="Rectangle 20">
            <a:extLst>
              <a:ext uri="{FF2B5EF4-FFF2-40B4-BE49-F238E27FC236}">
                <a16:creationId xmlns:a16="http://schemas.microsoft.com/office/drawing/2014/main" id="{28A97BF7-9291-FC40-850A-4C57EB92AD61}"/>
              </a:ext>
            </a:extLst>
          </p:cNvPr>
          <p:cNvSpPr/>
          <p:nvPr/>
        </p:nvSpPr>
        <p:spPr>
          <a:xfrm>
            <a:off x="629439" y="3735513"/>
            <a:ext cx="3035173" cy="400110"/>
          </a:xfrm>
          <a:prstGeom prst="rect">
            <a:avLst/>
          </a:prstGeom>
        </p:spPr>
        <p:txBody>
          <a:bodyPr wrap="square">
            <a:spAutoFit/>
          </a:bodyPr>
          <a:lstStyle/>
          <a:p>
            <a:pPr algn="ctr"/>
            <a:r>
              <a:rPr lang="en-US" sz="2000" dirty="0">
                <a:solidFill>
                  <a:srgbClr val="007F68"/>
                </a:solidFill>
                <a:latin typeface="Inter" panose="020B0502030000000004" pitchFamily="34" charset="0"/>
                <a:ea typeface="Inter" panose="020B0502030000000004" pitchFamily="34" charset="0"/>
              </a:rPr>
              <a:t>Free Trial</a:t>
            </a:r>
          </a:p>
        </p:txBody>
      </p:sp>
      <p:sp>
        <p:nvSpPr>
          <p:cNvPr id="22" name="Rectangle 21">
            <a:extLst>
              <a:ext uri="{FF2B5EF4-FFF2-40B4-BE49-F238E27FC236}">
                <a16:creationId xmlns:a16="http://schemas.microsoft.com/office/drawing/2014/main" id="{CFB52FAF-643E-4747-A9D9-91ECE21019D1}"/>
              </a:ext>
            </a:extLst>
          </p:cNvPr>
          <p:cNvSpPr/>
          <p:nvPr/>
        </p:nvSpPr>
        <p:spPr>
          <a:xfrm>
            <a:off x="1464757" y="4535428"/>
            <a:ext cx="2978796" cy="400110"/>
          </a:xfrm>
          <a:prstGeom prst="rect">
            <a:avLst/>
          </a:prstGeom>
        </p:spPr>
        <p:txBody>
          <a:bodyPr wrap="square">
            <a:spAutoFit/>
          </a:bodyPr>
          <a:lstStyle/>
          <a:p>
            <a:r>
              <a:rPr lang="en-US" sz="2000" dirty="0">
                <a:solidFill>
                  <a:schemeClr val="bg1">
                    <a:lumMod val="75000"/>
                  </a:schemeClr>
                </a:solidFill>
                <a:latin typeface="Inter" panose="020B0502030000000004" pitchFamily="34" charset="0"/>
                <a:ea typeface="Inter" panose="020B0502030000000004" pitchFamily="34" charset="0"/>
              </a:rPr>
              <a:t>Build A Fan Base</a:t>
            </a:r>
          </a:p>
        </p:txBody>
      </p:sp>
      <p:sp>
        <p:nvSpPr>
          <p:cNvPr id="11" name="Rectangle 10">
            <a:extLst>
              <a:ext uri="{FF2B5EF4-FFF2-40B4-BE49-F238E27FC236}">
                <a16:creationId xmlns:a16="http://schemas.microsoft.com/office/drawing/2014/main" id="{B4DB9327-9B0B-9F44-97B7-0BDFE4EB192A}"/>
              </a:ext>
            </a:extLst>
          </p:cNvPr>
          <p:cNvSpPr/>
          <p:nvPr/>
        </p:nvSpPr>
        <p:spPr>
          <a:xfrm>
            <a:off x="-1957136" y="539097"/>
            <a:ext cx="9197981" cy="276999"/>
          </a:xfrm>
          <a:prstGeom prst="rect">
            <a:avLst/>
          </a:prstGeom>
          <a:solidFill>
            <a:srgbClr val="FFFFFF"/>
          </a:solidFill>
        </p:spPr>
        <p:txBody>
          <a:bodyPr wrap="square">
            <a:spAutoFit/>
          </a:bodyPr>
          <a:lstStyle/>
          <a:p>
            <a:pPr marL="0" marR="0" lvl="0" indent="0" algn="ctr" defTabSz="410765" rtl="0" eaLnBrk="1" fontAlgn="auto" latinLnBrk="0" hangingPunct="0">
              <a:lnSpc>
                <a:spcPct val="100000"/>
              </a:lnSpc>
              <a:spcBef>
                <a:spcPts val="0"/>
              </a:spcBef>
              <a:spcAft>
                <a:spcPts val="600"/>
              </a:spcAft>
              <a:buClrTx/>
              <a:buSzTx/>
              <a:buFontTx/>
              <a:buNone/>
              <a:tabLst/>
              <a:defRPr/>
            </a:pPr>
            <a:r>
              <a:rPr kumimoji="0" lang="en-US" sz="1200" u="none" strike="noStrike" kern="0" cap="none" spc="0" normalizeH="0" baseline="0" noProof="0" dirty="0">
                <a:ln>
                  <a:noFill/>
                </a:ln>
                <a:solidFill>
                  <a:schemeClr val="bg1">
                    <a:lumMod val="75000"/>
                  </a:schemeClr>
                </a:solidFill>
                <a:effectLst/>
                <a:uLnTx/>
                <a:uFillTx/>
                <a:latin typeface="Inter" panose="020B0502030000000004" pitchFamily="34" charset="0"/>
                <a:ea typeface="Inter" panose="020B0502030000000004" pitchFamily="34" charset="0"/>
                <a:sym typeface="Azo Sans"/>
              </a:rPr>
              <a:t>Acquisition </a:t>
            </a:r>
            <a:r>
              <a:rPr kumimoji="0" lang="en-US" sz="1200" u="none" strike="noStrike" kern="0" cap="none" spc="0" normalizeH="0" baseline="0" noProof="0" dirty="0">
                <a:ln>
                  <a:noFill/>
                </a:ln>
                <a:solidFill>
                  <a:schemeClr val="bg1">
                    <a:lumMod val="75000"/>
                  </a:schemeClr>
                </a:solidFill>
                <a:effectLst/>
                <a:uLnTx/>
                <a:uFillTx/>
                <a:latin typeface="Inter" panose="020B0502030000000004" pitchFamily="34" charset="0"/>
                <a:ea typeface="Inter" panose="020B0502030000000004" pitchFamily="34" charset="0"/>
                <a:sym typeface="Wingdings" pitchFamily="2" charset="2"/>
              </a:rPr>
              <a:t> </a:t>
            </a:r>
            <a:r>
              <a:rPr kumimoji="0" lang="en-US" sz="1200" u="none" strike="noStrike" kern="0" cap="none" spc="0" normalizeH="0" baseline="0" noProof="0" dirty="0">
                <a:ln>
                  <a:noFill/>
                </a:ln>
                <a:solidFill>
                  <a:srgbClr val="007F68"/>
                </a:solidFill>
                <a:effectLst/>
                <a:uLnTx/>
                <a:uFillTx/>
                <a:latin typeface="Inter" panose="020B0502030000000004" pitchFamily="34" charset="0"/>
                <a:ea typeface="Inter" panose="020B0502030000000004" pitchFamily="34" charset="0"/>
                <a:sym typeface="Azo Sans"/>
              </a:rPr>
              <a:t>Conversion</a:t>
            </a:r>
            <a:r>
              <a:rPr kumimoji="0" lang="en-US" sz="1200" u="none" strike="noStrike" kern="0" cap="none" spc="0" normalizeH="0" baseline="0" noProof="0" dirty="0">
                <a:ln>
                  <a:noFill/>
                </a:ln>
                <a:solidFill>
                  <a:schemeClr val="tx1"/>
                </a:solidFill>
                <a:effectLst/>
                <a:uLnTx/>
                <a:uFillTx/>
                <a:latin typeface="Inter" panose="020B0502030000000004" pitchFamily="34" charset="0"/>
                <a:ea typeface="Inter" panose="020B0502030000000004" pitchFamily="34" charset="0"/>
                <a:sym typeface="Azo Sans"/>
              </a:rPr>
              <a:t> </a:t>
            </a:r>
            <a:r>
              <a:rPr lang="en-US" sz="1200" dirty="0">
                <a:solidFill>
                  <a:schemeClr val="bg1">
                    <a:lumMod val="75000"/>
                  </a:schemeClr>
                </a:solidFill>
                <a:latin typeface="Inter" panose="020B0502030000000004" pitchFamily="34" charset="0"/>
                <a:ea typeface="Inter" panose="020B0502030000000004" pitchFamily="34" charset="0"/>
                <a:sym typeface="Wingdings" pitchFamily="2" charset="2"/>
              </a:rPr>
              <a:t></a:t>
            </a:r>
            <a:r>
              <a:rPr lang="en-US" sz="1200" dirty="0">
                <a:solidFill>
                  <a:schemeClr val="bg1">
                    <a:lumMod val="75000"/>
                  </a:schemeClr>
                </a:solidFill>
                <a:latin typeface="Inter" panose="020B0502030000000004" pitchFamily="34" charset="0"/>
                <a:ea typeface="Inter" panose="020B0502030000000004" pitchFamily="34" charset="0"/>
              </a:rPr>
              <a:t> </a:t>
            </a:r>
            <a:r>
              <a:rPr kumimoji="0" lang="en-US" sz="1200" u="none" strike="noStrike" kern="0" cap="none" spc="0" normalizeH="0" baseline="0" noProof="0" dirty="0">
                <a:ln>
                  <a:noFill/>
                </a:ln>
                <a:solidFill>
                  <a:schemeClr val="bg1">
                    <a:lumMod val="75000"/>
                  </a:schemeClr>
                </a:solidFill>
                <a:effectLst/>
                <a:uLnTx/>
                <a:uFillTx/>
                <a:latin typeface="Inter" panose="020B0502030000000004" pitchFamily="34" charset="0"/>
                <a:ea typeface="Inter" panose="020B0502030000000004" pitchFamily="34" charset="0"/>
                <a:sym typeface="Azo Sans"/>
              </a:rPr>
              <a:t>Expansion</a:t>
            </a:r>
          </a:p>
        </p:txBody>
      </p:sp>
      <p:pic>
        <p:nvPicPr>
          <p:cNvPr id="2" name="Picture 1">
            <a:extLst>
              <a:ext uri="{FF2B5EF4-FFF2-40B4-BE49-F238E27FC236}">
                <a16:creationId xmlns:a16="http://schemas.microsoft.com/office/drawing/2014/main" id="{81A060B6-A543-634A-9F1D-79029F3A79EA}"/>
              </a:ext>
            </a:extLst>
          </p:cNvPr>
          <p:cNvPicPr>
            <a:picLocks noChangeAspect="1"/>
          </p:cNvPicPr>
          <p:nvPr/>
        </p:nvPicPr>
        <p:blipFill>
          <a:blip r:embed="rId3"/>
          <a:stretch>
            <a:fillRect/>
          </a:stretch>
        </p:blipFill>
        <p:spPr>
          <a:xfrm>
            <a:off x="4939627" y="2239934"/>
            <a:ext cx="5237424" cy="4217955"/>
          </a:xfrm>
          <a:prstGeom prst="rect">
            <a:avLst/>
          </a:prstGeom>
          <a:effectLst>
            <a:outerShdw blurRad="228600" dist="38100" dir="2700000" algn="tl" rotWithShape="0">
              <a:prstClr val="black">
                <a:alpha val="40000"/>
              </a:prstClr>
            </a:outerShdw>
          </a:effectLst>
        </p:spPr>
      </p:pic>
    </p:spTree>
    <p:extLst>
      <p:ext uri="{BB962C8B-B14F-4D97-AF65-F5344CB8AC3E}">
        <p14:creationId xmlns:p14="http://schemas.microsoft.com/office/powerpoint/2010/main" val="1096622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732A8D-8FA8-9744-96E1-6B421D0F6086}"/>
              </a:ext>
            </a:extLst>
          </p:cNvPr>
          <p:cNvSpPr/>
          <p:nvPr/>
        </p:nvSpPr>
        <p:spPr>
          <a:xfrm>
            <a:off x="963715" y="1227542"/>
            <a:ext cx="6236003" cy="1412503"/>
          </a:xfrm>
          <a:prstGeom prst="rect">
            <a:avLst/>
          </a:prstGeom>
        </p:spPr>
        <p:txBody>
          <a:bodyPr wrap="none">
            <a:spAutoFit/>
          </a:bodyPr>
          <a:lstStyle/>
          <a:p>
            <a:pPr lvl="0">
              <a:lnSpc>
                <a:spcPct val="150000"/>
              </a:lnSpc>
            </a:pPr>
            <a:r>
              <a:rPr lang="en-US" sz="3600" dirty="0">
                <a:latin typeface="Inter" panose="020B0502030000000004" pitchFamily="34" charset="0"/>
                <a:ea typeface="Inter" panose="020B0502030000000004" pitchFamily="34" charset="0"/>
              </a:rPr>
              <a:t>Start with delivering value…</a:t>
            </a:r>
          </a:p>
          <a:p>
            <a:pPr lvl="0">
              <a:lnSpc>
                <a:spcPct val="150000"/>
              </a:lnSpc>
            </a:pPr>
            <a:endParaRPr lang="en-US" sz="2400" dirty="0">
              <a:latin typeface="Inter" panose="020B0502030000000004" pitchFamily="34" charset="0"/>
              <a:ea typeface="Inter" panose="020B0502030000000004" pitchFamily="34" charset="0"/>
            </a:endParaRPr>
          </a:p>
        </p:txBody>
      </p:sp>
      <p:sp>
        <p:nvSpPr>
          <p:cNvPr id="5" name="Rectangle 4">
            <a:extLst>
              <a:ext uri="{FF2B5EF4-FFF2-40B4-BE49-F238E27FC236}">
                <a16:creationId xmlns:a16="http://schemas.microsoft.com/office/drawing/2014/main" id="{7AFAC155-9449-7A48-B2DC-D92B28167EF9}"/>
              </a:ext>
            </a:extLst>
          </p:cNvPr>
          <p:cNvSpPr/>
          <p:nvPr/>
        </p:nvSpPr>
        <p:spPr>
          <a:xfrm>
            <a:off x="832348" y="2911534"/>
            <a:ext cx="2629356" cy="400110"/>
          </a:xfrm>
          <a:prstGeom prst="rect">
            <a:avLst/>
          </a:prstGeom>
        </p:spPr>
        <p:txBody>
          <a:bodyPr wrap="square">
            <a:spAutoFit/>
          </a:bodyPr>
          <a:lstStyle/>
          <a:p>
            <a:pPr algn="ctr"/>
            <a:r>
              <a:rPr lang="en-US" sz="2000" dirty="0">
                <a:solidFill>
                  <a:schemeClr val="bg1">
                    <a:lumMod val="75000"/>
                  </a:schemeClr>
                </a:solidFill>
                <a:latin typeface="Inter" panose="020B0502030000000004" pitchFamily="34" charset="0"/>
                <a:ea typeface="Inter" panose="020B0502030000000004" pitchFamily="34" charset="0"/>
              </a:rPr>
              <a:t>Freemium</a:t>
            </a:r>
          </a:p>
        </p:txBody>
      </p:sp>
      <p:sp>
        <p:nvSpPr>
          <p:cNvPr id="21" name="Rectangle 20">
            <a:extLst>
              <a:ext uri="{FF2B5EF4-FFF2-40B4-BE49-F238E27FC236}">
                <a16:creationId xmlns:a16="http://schemas.microsoft.com/office/drawing/2014/main" id="{28A97BF7-9291-FC40-850A-4C57EB92AD61}"/>
              </a:ext>
            </a:extLst>
          </p:cNvPr>
          <p:cNvSpPr/>
          <p:nvPr/>
        </p:nvSpPr>
        <p:spPr>
          <a:xfrm>
            <a:off x="629439" y="3735513"/>
            <a:ext cx="3035173" cy="400110"/>
          </a:xfrm>
          <a:prstGeom prst="rect">
            <a:avLst/>
          </a:prstGeom>
        </p:spPr>
        <p:txBody>
          <a:bodyPr wrap="square">
            <a:spAutoFit/>
          </a:bodyPr>
          <a:lstStyle/>
          <a:p>
            <a:pPr algn="ctr"/>
            <a:r>
              <a:rPr lang="en-US" sz="2000" dirty="0">
                <a:solidFill>
                  <a:schemeClr val="bg1">
                    <a:lumMod val="75000"/>
                  </a:schemeClr>
                </a:solidFill>
                <a:latin typeface="Inter" panose="020B0502030000000004" pitchFamily="34" charset="0"/>
                <a:ea typeface="Inter" panose="020B0502030000000004" pitchFamily="34" charset="0"/>
              </a:rPr>
              <a:t>Free Trial</a:t>
            </a:r>
          </a:p>
        </p:txBody>
      </p:sp>
      <p:sp>
        <p:nvSpPr>
          <p:cNvPr id="22" name="Rectangle 21">
            <a:extLst>
              <a:ext uri="{FF2B5EF4-FFF2-40B4-BE49-F238E27FC236}">
                <a16:creationId xmlns:a16="http://schemas.microsoft.com/office/drawing/2014/main" id="{CFB52FAF-643E-4747-A9D9-91ECE21019D1}"/>
              </a:ext>
            </a:extLst>
          </p:cNvPr>
          <p:cNvSpPr/>
          <p:nvPr/>
        </p:nvSpPr>
        <p:spPr>
          <a:xfrm>
            <a:off x="1464757" y="4535428"/>
            <a:ext cx="2978796" cy="400110"/>
          </a:xfrm>
          <a:prstGeom prst="rect">
            <a:avLst/>
          </a:prstGeom>
        </p:spPr>
        <p:txBody>
          <a:bodyPr wrap="square">
            <a:spAutoFit/>
          </a:bodyPr>
          <a:lstStyle/>
          <a:p>
            <a:r>
              <a:rPr lang="en-US" sz="2000" dirty="0">
                <a:solidFill>
                  <a:srgbClr val="007F68"/>
                </a:solidFill>
                <a:latin typeface="Inter" panose="020B0502030000000004" pitchFamily="34" charset="0"/>
                <a:ea typeface="Inter" panose="020B0502030000000004" pitchFamily="34" charset="0"/>
              </a:rPr>
              <a:t>Build A Fan Base</a:t>
            </a:r>
          </a:p>
        </p:txBody>
      </p:sp>
      <p:sp>
        <p:nvSpPr>
          <p:cNvPr id="11" name="Rectangle 10">
            <a:extLst>
              <a:ext uri="{FF2B5EF4-FFF2-40B4-BE49-F238E27FC236}">
                <a16:creationId xmlns:a16="http://schemas.microsoft.com/office/drawing/2014/main" id="{B4DB9327-9B0B-9F44-97B7-0BDFE4EB192A}"/>
              </a:ext>
            </a:extLst>
          </p:cNvPr>
          <p:cNvSpPr/>
          <p:nvPr/>
        </p:nvSpPr>
        <p:spPr>
          <a:xfrm>
            <a:off x="-1957136" y="539097"/>
            <a:ext cx="9197981" cy="276999"/>
          </a:xfrm>
          <a:prstGeom prst="rect">
            <a:avLst/>
          </a:prstGeom>
          <a:solidFill>
            <a:srgbClr val="FFFFFF"/>
          </a:solidFill>
        </p:spPr>
        <p:txBody>
          <a:bodyPr wrap="square">
            <a:spAutoFit/>
          </a:bodyPr>
          <a:lstStyle/>
          <a:p>
            <a:pPr marL="0" marR="0" lvl="0" indent="0" algn="ctr" defTabSz="410765" rtl="0" eaLnBrk="1" fontAlgn="auto" latinLnBrk="0" hangingPunct="0">
              <a:lnSpc>
                <a:spcPct val="100000"/>
              </a:lnSpc>
              <a:spcBef>
                <a:spcPts val="0"/>
              </a:spcBef>
              <a:spcAft>
                <a:spcPts val="600"/>
              </a:spcAft>
              <a:buClrTx/>
              <a:buSzTx/>
              <a:buFontTx/>
              <a:buNone/>
              <a:tabLst/>
              <a:defRPr/>
            </a:pPr>
            <a:r>
              <a:rPr kumimoji="0" lang="en-US" sz="1200" u="none" strike="noStrike" kern="0" cap="none" spc="0" normalizeH="0" baseline="0" noProof="0" dirty="0">
                <a:ln>
                  <a:noFill/>
                </a:ln>
                <a:solidFill>
                  <a:schemeClr val="bg1">
                    <a:lumMod val="75000"/>
                  </a:schemeClr>
                </a:solidFill>
                <a:effectLst/>
                <a:uLnTx/>
                <a:uFillTx/>
                <a:latin typeface="Inter" panose="020B0502030000000004" pitchFamily="34" charset="0"/>
                <a:ea typeface="Inter" panose="020B0502030000000004" pitchFamily="34" charset="0"/>
                <a:sym typeface="Azo Sans"/>
              </a:rPr>
              <a:t>Acquisition </a:t>
            </a:r>
            <a:r>
              <a:rPr kumimoji="0" lang="en-US" sz="1200" u="none" strike="noStrike" kern="0" cap="none" spc="0" normalizeH="0" baseline="0" noProof="0" dirty="0">
                <a:ln>
                  <a:noFill/>
                </a:ln>
                <a:solidFill>
                  <a:schemeClr val="bg1">
                    <a:lumMod val="75000"/>
                  </a:schemeClr>
                </a:solidFill>
                <a:effectLst/>
                <a:uLnTx/>
                <a:uFillTx/>
                <a:latin typeface="Inter" panose="020B0502030000000004" pitchFamily="34" charset="0"/>
                <a:ea typeface="Inter" panose="020B0502030000000004" pitchFamily="34" charset="0"/>
                <a:sym typeface="Wingdings" pitchFamily="2" charset="2"/>
              </a:rPr>
              <a:t> </a:t>
            </a:r>
            <a:r>
              <a:rPr kumimoji="0" lang="en-US" sz="1200" u="none" strike="noStrike" kern="0" cap="none" spc="0" normalizeH="0" baseline="0" noProof="0" dirty="0">
                <a:ln>
                  <a:noFill/>
                </a:ln>
                <a:solidFill>
                  <a:srgbClr val="007F68"/>
                </a:solidFill>
                <a:effectLst/>
                <a:uLnTx/>
                <a:uFillTx/>
                <a:latin typeface="Inter" panose="020B0502030000000004" pitchFamily="34" charset="0"/>
                <a:ea typeface="Inter" panose="020B0502030000000004" pitchFamily="34" charset="0"/>
                <a:sym typeface="Azo Sans"/>
              </a:rPr>
              <a:t>Conversion</a:t>
            </a:r>
            <a:r>
              <a:rPr kumimoji="0" lang="en-US" sz="1200" u="none" strike="noStrike" kern="0" cap="none" spc="0" normalizeH="0" baseline="0" noProof="0" dirty="0">
                <a:ln>
                  <a:noFill/>
                </a:ln>
                <a:solidFill>
                  <a:schemeClr val="tx1"/>
                </a:solidFill>
                <a:effectLst/>
                <a:uLnTx/>
                <a:uFillTx/>
                <a:latin typeface="Inter" panose="020B0502030000000004" pitchFamily="34" charset="0"/>
                <a:ea typeface="Inter" panose="020B0502030000000004" pitchFamily="34" charset="0"/>
                <a:sym typeface="Azo Sans"/>
              </a:rPr>
              <a:t> </a:t>
            </a:r>
            <a:r>
              <a:rPr lang="en-US" sz="1200" dirty="0">
                <a:solidFill>
                  <a:schemeClr val="bg1">
                    <a:lumMod val="75000"/>
                  </a:schemeClr>
                </a:solidFill>
                <a:latin typeface="Inter" panose="020B0502030000000004" pitchFamily="34" charset="0"/>
                <a:ea typeface="Inter" panose="020B0502030000000004" pitchFamily="34" charset="0"/>
                <a:sym typeface="Wingdings" pitchFamily="2" charset="2"/>
              </a:rPr>
              <a:t></a:t>
            </a:r>
            <a:r>
              <a:rPr lang="en-US" sz="1200" dirty="0">
                <a:solidFill>
                  <a:schemeClr val="bg1">
                    <a:lumMod val="75000"/>
                  </a:schemeClr>
                </a:solidFill>
                <a:latin typeface="Inter" panose="020B0502030000000004" pitchFamily="34" charset="0"/>
                <a:ea typeface="Inter" panose="020B0502030000000004" pitchFamily="34" charset="0"/>
              </a:rPr>
              <a:t> </a:t>
            </a:r>
            <a:r>
              <a:rPr kumimoji="0" lang="en-US" sz="1200" u="none" strike="noStrike" kern="0" cap="none" spc="0" normalizeH="0" baseline="0" noProof="0" dirty="0">
                <a:ln>
                  <a:noFill/>
                </a:ln>
                <a:solidFill>
                  <a:schemeClr val="bg1">
                    <a:lumMod val="75000"/>
                  </a:schemeClr>
                </a:solidFill>
                <a:effectLst/>
                <a:uLnTx/>
                <a:uFillTx/>
                <a:latin typeface="Inter" panose="020B0502030000000004" pitchFamily="34" charset="0"/>
                <a:ea typeface="Inter" panose="020B0502030000000004" pitchFamily="34" charset="0"/>
                <a:sym typeface="Azo Sans"/>
              </a:rPr>
              <a:t>Expansion</a:t>
            </a:r>
          </a:p>
        </p:txBody>
      </p:sp>
      <p:pic>
        <p:nvPicPr>
          <p:cNvPr id="3" name="Picture 2">
            <a:extLst>
              <a:ext uri="{FF2B5EF4-FFF2-40B4-BE49-F238E27FC236}">
                <a16:creationId xmlns:a16="http://schemas.microsoft.com/office/drawing/2014/main" id="{8AEC4761-D3AB-A34A-A9F7-620C6F81196A}"/>
              </a:ext>
            </a:extLst>
          </p:cNvPr>
          <p:cNvPicPr>
            <a:picLocks noChangeAspect="1"/>
          </p:cNvPicPr>
          <p:nvPr/>
        </p:nvPicPr>
        <p:blipFill>
          <a:blip r:embed="rId3"/>
          <a:stretch>
            <a:fillRect/>
          </a:stretch>
        </p:blipFill>
        <p:spPr>
          <a:xfrm>
            <a:off x="4443553" y="2086327"/>
            <a:ext cx="4491638" cy="3298371"/>
          </a:xfrm>
          <a:prstGeom prst="rect">
            <a:avLst/>
          </a:prstGeom>
          <a:effectLst>
            <a:outerShdw blurRad="228600" dist="38100" dir="2700000" algn="tl" rotWithShape="0">
              <a:prstClr val="black">
                <a:alpha val="40000"/>
              </a:prstClr>
            </a:outerShdw>
          </a:effectLst>
        </p:spPr>
      </p:pic>
      <p:pic>
        <p:nvPicPr>
          <p:cNvPr id="6" name="Picture 5">
            <a:extLst>
              <a:ext uri="{FF2B5EF4-FFF2-40B4-BE49-F238E27FC236}">
                <a16:creationId xmlns:a16="http://schemas.microsoft.com/office/drawing/2014/main" id="{B28A94D2-56FC-4547-AC5A-DC800C735311}"/>
              </a:ext>
            </a:extLst>
          </p:cNvPr>
          <p:cNvPicPr>
            <a:picLocks noChangeAspect="1"/>
          </p:cNvPicPr>
          <p:nvPr/>
        </p:nvPicPr>
        <p:blipFill>
          <a:blip r:embed="rId4"/>
          <a:stretch>
            <a:fillRect/>
          </a:stretch>
        </p:blipFill>
        <p:spPr>
          <a:xfrm>
            <a:off x="4843585" y="4783788"/>
            <a:ext cx="7240449" cy="1342132"/>
          </a:xfrm>
          <a:prstGeom prst="rect">
            <a:avLst/>
          </a:prstGeom>
          <a:effectLst>
            <a:outerShdw blurRad="228600" dist="38100" dir="2700000" algn="tl" rotWithShape="0">
              <a:prstClr val="black">
                <a:alpha val="40000"/>
              </a:prstClr>
            </a:outerShdw>
          </a:effectLst>
        </p:spPr>
      </p:pic>
      <p:sp>
        <p:nvSpPr>
          <p:cNvPr id="7" name="Rectangle 6">
            <a:extLst>
              <a:ext uri="{FF2B5EF4-FFF2-40B4-BE49-F238E27FC236}">
                <a16:creationId xmlns:a16="http://schemas.microsoft.com/office/drawing/2014/main" id="{E3F89DFB-FCF0-1C46-B8D5-67289A7B6586}"/>
              </a:ext>
            </a:extLst>
          </p:cNvPr>
          <p:cNvSpPr/>
          <p:nvPr/>
        </p:nvSpPr>
        <p:spPr>
          <a:xfrm>
            <a:off x="4946665" y="5532681"/>
            <a:ext cx="6793578" cy="296620"/>
          </a:xfrm>
          <a:prstGeom prst="rect">
            <a:avLst/>
          </a:prstGeom>
          <a:solidFill>
            <a:schemeClr val="accent1">
              <a:lumMod val="40000"/>
              <a:lumOff val="6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02508B1-C1EE-8941-8961-E84CCEAC8690}"/>
              </a:ext>
            </a:extLst>
          </p:cNvPr>
          <p:cNvSpPr/>
          <p:nvPr/>
        </p:nvSpPr>
        <p:spPr>
          <a:xfrm>
            <a:off x="4946665" y="5829301"/>
            <a:ext cx="882633" cy="296619"/>
          </a:xfrm>
          <a:prstGeom prst="rect">
            <a:avLst/>
          </a:prstGeom>
          <a:solidFill>
            <a:schemeClr val="accent1">
              <a:lumMod val="40000"/>
              <a:lumOff val="6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6F2C996-1B24-B042-8BD0-0F03837E6827}"/>
              </a:ext>
            </a:extLst>
          </p:cNvPr>
          <p:cNvSpPr/>
          <p:nvPr/>
        </p:nvSpPr>
        <p:spPr>
          <a:xfrm>
            <a:off x="6358212" y="5238768"/>
            <a:ext cx="5382031" cy="293915"/>
          </a:xfrm>
          <a:prstGeom prst="rect">
            <a:avLst/>
          </a:prstGeom>
          <a:solidFill>
            <a:schemeClr val="accent1">
              <a:lumMod val="40000"/>
              <a:lumOff val="6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64554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18186EF-3530-AC4D-8B72-B1DB0E4C167B}"/>
              </a:ext>
            </a:extLst>
          </p:cNvPr>
          <p:cNvSpPr/>
          <p:nvPr/>
        </p:nvSpPr>
        <p:spPr>
          <a:xfrm>
            <a:off x="2004091" y="2056383"/>
            <a:ext cx="6096000" cy="369332"/>
          </a:xfrm>
          <a:prstGeom prst="rect">
            <a:avLst/>
          </a:prstGeom>
        </p:spPr>
        <p:txBody>
          <a:bodyPr>
            <a:spAutoFit/>
          </a:bodyPr>
          <a:lstStyle/>
          <a:p>
            <a:r>
              <a:rPr lang="en-US" dirty="0">
                <a:latin typeface="Inter" panose="020B0502030000000004" pitchFamily="34" charset="0"/>
                <a:ea typeface="Inter" panose="020B0502030000000004" pitchFamily="34" charset="0"/>
              </a:rPr>
              <a:t>Product-Led Growth Foundation: </a:t>
            </a:r>
          </a:p>
        </p:txBody>
      </p:sp>
      <p:sp>
        <p:nvSpPr>
          <p:cNvPr id="5" name="Rectangle 4">
            <a:extLst>
              <a:ext uri="{FF2B5EF4-FFF2-40B4-BE49-F238E27FC236}">
                <a16:creationId xmlns:a16="http://schemas.microsoft.com/office/drawing/2014/main" id="{11CC738A-F199-344A-A481-1008B967EC56}"/>
              </a:ext>
            </a:extLst>
          </p:cNvPr>
          <p:cNvSpPr/>
          <p:nvPr/>
        </p:nvSpPr>
        <p:spPr>
          <a:xfrm>
            <a:off x="2116386" y="2605307"/>
            <a:ext cx="9485064" cy="2124941"/>
          </a:xfrm>
          <a:prstGeom prst="rect">
            <a:avLst/>
          </a:prstGeom>
        </p:spPr>
        <p:txBody>
          <a:bodyPr wrap="square" lIns="0" tIns="0" rIns="0" bIns="0">
            <a:spAutoFit/>
          </a:bodyPr>
          <a:lstStyle/>
          <a:p>
            <a:pPr>
              <a:lnSpc>
                <a:spcPct val="114000"/>
              </a:lnSpc>
              <a:spcAft>
                <a:spcPts val="1200"/>
              </a:spcAft>
            </a:pPr>
            <a:r>
              <a:rPr lang="en-US" sz="3600" dirty="0">
                <a:latin typeface="Inter" panose="020B0502030000000004" pitchFamily="34" charset="0"/>
                <a:ea typeface="Inter" panose="020B0502030000000004" pitchFamily="34" charset="0"/>
              </a:rPr>
              <a:t>What is PLG? </a:t>
            </a:r>
          </a:p>
          <a:p>
            <a:pPr>
              <a:lnSpc>
                <a:spcPct val="114000"/>
              </a:lnSpc>
              <a:spcAft>
                <a:spcPts val="1200"/>
              </a:spcAft>
            </a:pPr>
            <a:r>
              <a:rPr lang="en-US" sz="3600" dirty="0">
                <a:latin typeface="Inter" panose="020B0502030000000004" pitchFamily="34" charset="0"/>
                <a:ea typeface="Inter" panose="020B0502030000000004" pitchFamily="34" charset="0"/>
              </a:rPr>
              <a:t>How does it work?</a:t>
            </a:r>
          </a:p>
          <a:p>
            <a:r>
              <a:rPr lang="en-US" sz="3600" dirty="0">
                <a:latin typeface="Inter" panose="020B0502030000000004" pitchFamily="34" charset="0"/>
                <a:ea typeface="Inter" panose="020B0502030000000004" pitchFamily="34" charset="0"/>
              </a:rPr>
              <a:t>What does it mean for the organization?</a:t>
            </a:r>
          </a:p>
        </p:txBody>
      </p:sp>
    </p:spTree>
    <p:extLst>
      <p:ext uri="{BB962C8B-B14F-4D97-AF65-F5344CB8AC3E}">
        <p14:creationId xmlns:p14="http://schemas.microsoft.com/office/powerpoint/2010/main" val="17151366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732A8D-8FA8-9744-96E1-6B421D0F6086}"/>
              </a:ext>
            </a:extLst>
          </p:cNvPr>
          <p:cNvSpPr/>
          <p:nvPr/>
        </p:nvSpPr>
        <p:spPr>
          <a:xfrm>
            <a:off x="963715" y="1227542"/>
            <a:ext cx="6236003" cy="1412503"/>
          </a:xfrm>
          <a:prstGeom prst="rect">
            <a:avLst/>
          </a:prstGeom>
        </p:spPr>
        <p:txBody>
          <a:bodyPr wrap="none">
            <a:spAutoFit/>
          </a:bodyPr>
          <a:lstStyle/>
          <a:p>
            <a:pPr lvl="0">
              <a:lnSpc>
                <a:spcPct val="150000"/>
              </a:lnSpc>
            </a:pPr>
            <a:r>
              <a:rPr lang="en-US" sz="3600" dirty="0">
                <a:latin typeface="Inter" panose="020B0502030000000004" pitchFamily="34" charset="0"/>
                <a:ea typeface="Inter" panose="020B0502030000000004" pitchFamily="34" charset="0"/>
              </a:rPr>
              <a:t>Start with delivering value…</a:t>
            </a:r>
          </a:p>
          <a:p>
            <a:pPr lvl="0">
              <a:lnSpc>
                <a:spcPct val="150000"/>
              </a:lnSpc>
            </a:pPr>
            <a:endParaRPr lang="en-US" sz="2400" dirty="0">
              <a:latin typeface="Inter" panose="020B0502030000000004" pitchFamily="34" charset="0"/>
              <a:ea typeface="Inter" panose="020B0502030000000004" pitchFamily="34" charset="0"/>
            </a:endParaRPr>
          </a:p>
        </p:txBody>
      </p:sp>
      <p:sp>
        <p:nvSpPr>
          <p:cNvPr id="5" name="Rectangle 4">
            <a:extLst>
              <a:ext uri="{FF2B5EF4-FFF2-40B4-BE49-F238E27FC236}">
                <a16:creationId xmlns:a16="http://schemas.microsoft.com/office/drawing/2014/main" id="{7AFAC155-9449-7A48-B2DC-D92B28167EF9}"/>
              </a:ext>
            </a:extLst>
          </p:cNvPr>
          <p:cNvSpPr/>
          <p:nvPr/>
        </p:nvSpPr>
        <p:spPr>
          <a:xfrm>
            <a:off x="832348" y="2911534"/>
            <a:ext cx="2629356" cy="400110"/>
          </a:xfrm>
          <a:prstGeom prst="rect">
            <a:avLst/>
          </a:prstGeom>
        </p:spPr>
        <p:txBody>
          <a:bodyPr wrap="square">
            <a:spAutoFit/>
          </a:bodyPr>
          <a:lstStyle/>
          <a:p>
            <a:pPr algn="ctr"/>
            <a:r>
              <a:rPr lang="en-US" sz="2000" dirty="0">
                <a:solidFill>
                  <a:schemeClr val="bg1">
                    <a:lumMod val="75000"/>
                  </a:schemeClr>
                </a:solidFill>
                <a:latin typeface="Inter" panose="020B0502030000000004" pitchFamily="34" charset="0"/>
                <a:ea typeface="Inter" panose="020B0502030000000004" pitchFamily="34" charset="0"/>
              </a:rPr>
              <a:t>Freemium</a:t>
            </a:r>
          </a:p>
        </p:txBody>
      </p:sp>
      <p:sp>
        <p:nvSpPr>
          <p:cNvPr id="21" name="Rectangle 20">
            <a:extLst>
              <a:ext uri="{FF2B5EF4-FFF2-40B4-BE49-F238E27FC236}">
                <a16:creationId xmlns:a16="http://schemas.microsoft.com/office/drawing/2014/main" id="{28A97BF7-9291-FC40-850A-4C57EB92AD61}"/>
              </a:ext>
            </a:extLst>
          </p:cNvPr>
          <p:cNvSpPr/>
          <p:nvPr/>
        </p:nvSpPr>
        <p:spPr>
          <a:xfrm>
            <a:off x="629439" y="3735513"/>
            <a:ext cx="3035173" cy="400110"/>
          </a:xfrm>
          <a:prstGeom prst="rect">
            <a:avLst/>
          </a:prstGeom>
        </p:spPr>
        <p:txBody>
          <a:bodyPr wrap="square">
            <a:spAutoFit/>
          </a:bodyPr>
          <a:lstStyle/>
          <a:p>
            <a:pPr algn="ctr"/>
            <a:r>
              <a:rPr lang="en-US" sz="2000" dirty="0">
                <a:solidFill>
                  <a:schemeClr val="bg1">
                    <a:lumMod val="75000"/>
                  </a:schemeClr>
                </a:solidFill>
                <a:latin typeface="Inter" panose="020B0502030000000004" pitchFamily="34" charset="0"/>
                <a:ea typeface="Inter" panose="020B0502030000000004" pitchFamily="34" charset="0"/>
              </a:rPr>
              <a:t>Free Trial</a:t>
            </a:r>
          </a:p>
        </p:txBody>
      </p:sp>
      <p:sp>
        <p:nvSpPr>
          <p:cNvPr id="22" name="Rectangle 21">
            <a:extLst>
              <a:ext uri="{FF2B5EF4-FFF2-40B4-BE49-F238E27FC236}">
                <a16:creationId xmlns:a16="http://schemas.microsoft.com/office/drawing/2014/main" id="{CFB52FAF-643E-4747-A9D9-91ECE21019D1}"/>
              </a:ext>
            </a:extLst>
          </p:cNvPr>
          <p:cNvSpPr/>
          <p:nvPr/>
        </p:nvSpPr>
        <p:spPr>
          <a:xfrm>
            <a:off x="1464757" y="4535428"/>
            <a:ext cx="2978796" cy="400110"/>
          </a:xfrm>
          <a:prstGeom prst="rect">
            <a:avLst/>
          </a:prstGeom>
        </p:spPr>
        <p:txBody>
          <a:bodyPr wrap="square">
            <a:spAutoFit/>
          </a:bodyPr>
          <a:lstStyle/>
          <a:p>
            <a:r>
              <a:rPr lang="en-US" sz="2000" dirty="0">
                <a:solidFill>
                  <a:srgbClr val="007F68"/>
                </a:solidFill>
                <a:latin typeface="Inter" panose="020B0502030000000004" pitchFamily="34" charset="0"/>
                <a:ea typeface="Inter" panose="020B0502030000000004" pitchFamily="34" charset="0"/>
              </a:rPr>
              <a:t>Build A Fan Base</a:t>
            </a:r>
          </a:p>
        </p:txBody>
      </p:sp>
      <p:sp>
        <p:nvSpPr>
          <p:cNvPr id="11" name="Rectangle 10">
            <a:extLst>
              <a:ext uri="{FF2B5EF4-FFF2-40B4-BE49-F238E27FC236}">
                <a16:creationId xmlns:a16="http://schemas.microsoft.com/office/drawing/2014/main" id="{B4DB9327-9B0B-9F44-97B7-0BDFE4EB192A}"/>
              </a:ext>
            </a:extLst>
          </p:cNvPr>
          <p:cNvSpPr/>
          <p:nvPr/>
        </p:nvSpPr>
        <p:spPr>
          <a:xfrm>
            <a:off x="-1957136" y="539097"/>
            <a:ext cx="9197981" cy="276999"/>
          </a:xfrm>
          <a:prstGeom prst="rect">
            <a:avLst/>
          </a:prstGeom>
          <a:solidFill>
            <a:srgbClr val="FFFFFF"/>
          </a:solidFill>
        </p:spPr>
        <p:txBody>
          <a:bodyPr wrap="square">
            <a:spAutoFit/>
          </a:bodyPr>
          <a:lstStyle/>
          <a:p>
            <a:pPr marL="0" marR="0" lvl="0" indent="0" algn="ctr" defTabSz="410765" rtl="0" eaLnBrk="1" fontAlgn="auto" latinLnBrk="0" hangingPunct="0">
              <a:lnSpc>
                <a:spcPct val="100000"/>
              </a:lnSpc>
              <a:spcBef>
                <a:spcPts val="0"/>
              </a:spcBef>
              <a:spcAft>
                <a:spcPts val="600"/>
              </a:spcAft>
              <a:buClrTx/>
              <a:buSzTx/>
              <a:buFontTx/>
              <a:buNone/>
              <a:tabLst/>
              <a:defRPr/>
            </a:pPr>
            <a:r>
              <a:rPr kumimoji="0" lang="en-US" sz="1200" u="none" strike="noStrike" kern="0" cap="none" spc="0" normalizeH="0" baseline="0" noProof="0" dirty="0">
                <a:ln>
                  <a:noFill/>
                </a:ln>
                <a:solidFill>
                  <a:schemeClr val="bg1">
                    <a:lumMod val="75000"/>
                  </a:schemeClr>
                </a:solidFill>
                <a:effectLst/>
                <a:uLnTx/>
                <a:uFillTx/>
                <a:latin typeface="Inter" panose="020B0502030000000004" pitchFamily="34" charset="0"/>
                <a:ea typeface="Inter" panose="020B0502030000000004" pitchFamily="34" charset="0"/>
                <a:sym typeface="Azo Sans"/>
              </a:rPr>
              <a:t>Acquisition </a:t>
            </a:r>
            <a:r>
              <a:rPr kumimoji="0" lang="en-US" sz="1200" u="none" strike="noStrike" kern="0" cap="none" spc="0" normalizeH="0" baseline="0" noProof="0" dirty="0">
                <a:ln>
                  <a:noFill/>
                </a:ln>
                <a:solidFill>
                  <a:schemeClr val="bg1">
                    <a:lumMod val="75000"/>
                  </a:schemeClr>
                </a:solidFill>
                <a:effectLst/>
                <a:uLnTx/>
                <a:uFillTx/>
                <a:latin typeface="Inter" panose="020B0502030000000004" pitchFamily="34" charset="0"/>
                <a:ea typeface="Inter" panose="020B0502030000000004" pitchFamily="34" charset="0"/>
                <a:sym typeface="Wingdings" pitchFamily="2" charset="2"/>
              </a:rPr>
              <a:t> </a:t>
            </a:r>
            <a:r>
              <a:rPr kumimoji="0" lang="en-US" sz="1200" u="none" strike="noStrike" kern="0" cap="none" spc="0" normalizeH="0" baseline="0" noProof="0" dirty="0">
                <a:ln>
                  <a:noFill/>
                </a:ln>
                <a:solidFill>
                  <a:srgbClr val="007F68"/>
                </a:solidFill>
                <a:effectLst/>
                <a:uLnTx/>
                <a:uFillTx/>
                <a:latin typeface="Inter" panose="020B0502030000000004" pitchFamily="34" charset="0"/>
                <a:ea typeface="Inter" panose="020B0502030000000004" pitchFamily="34" charset="0"/>
                <a:sym typeface="Azo Sans"/>
              </a:rPr>
              <a:t>Conversion</a:t>
            </a:r>
            <a:r>
              <a:rPr kumimoji="0" lang="en-US" sz="1200" u="none" strike="noStrike" kern="0" cap="none" spc="0" normalizeH="0" baseline="0" noProof="0" dirty="0">
                <a:ln>
                  <a:noFill/>
                </a:ln>
                <a:solidFill>
                  <a:schemeClr val="tx1"/>
                </a:solidFill>
                <a:effectLst/>
                <a:uLnTx/>
                <a:uFillTx/>
                <a:latin typeface="Inter" panose="020B0502030000000004" pitchFamily="34" charset="0"/>
                <a:ea typeface="Inter" panose="020B0502030000000004" pitchFamily="34" charset="0"/>
                <a:sym typeface="Azo Sans"/>
              </a:rPr>
              <a:t> </a:t>
            </a:r>
            <a:r>
              <a:rPr lang="en-US" sz="1200" dirty="0">
                <a:solidFill>
                  <a:schemeClr val="bg1">
                    <a:lumMod val="75000"/>
                  </a:schemeClr>
                </a:solidFill>
                <a:latin typeface="Inter" panose="020B0502030000000004" pitchFamily="34" charset="0"/>
                <a:ea typeface="Inter" panose="020B0502030000000004" pitchFamily="34" charset="0"/>
                <a:sym typeface="Wingdings" pitchFamily="2" charset="2"/>
              </a:rPr>
              <a:t></a:t>
            </a:r>
            <a:r>
              <a:rPr lang="en-US" sz="1200" dirty="0">
                <a:solidFill>
                  <a:schemeClr val="bg1">
                    <a:lumMod val="75000"/>
                  </a:schemeClr>
                </a:solidFill>
                <a:latin typeface="Inter" panose="020B0502030000000004" pitchFamily="34" charset="0"/>
                <a:ea typeface="Inter" panose="020B0502030000000004" pitchFamily="34" charset="0"/>
              </a:rPr>
              <a:t> </a:t>
            </a:r>
            <a:r>
              <a:rPr kumimoji="0" lang="en-US" sz="1200" u="none" strike="noStrike" kern="0" cap="none" spc="0" normalizeH="0" baseline="0" noProof="0" dirty="0">
                <a:ln>
                  <a:noFill/>
                </a:ln>
                <a:solidFill>
                  <a:schemeClr val="bg1">
                    <a:lumMod val="75000"/>
                  </a:schemeClr>
                </a:solidFill>
                <a:effectLst/>
                <a:uLnTx/>
                <a:uFillTx/>
                <a:latin typeface="Inter" panose="020B0502030000000004" pitchFamily="34" charset="0"/>
                <a:ea typeface="Inter" panose="020B0502030000000004" pitchFamily="34" charset="0"/>
                <a:sym typeface="Azo Sans"/>
              </a:rPr>
              <a:t>Expansion</a:t>
            </a:r>
          </a:p>
        </p:txBody>
      </p:sp>
      <p:pic>
        <p:nvPicPr>
          <p:cNvPr id="2" name="Picture 1">
            <a:extLst>
              <a:ext uri="{FF2B5EF4-FFF2-40B4-BE49-F238E27FC236}">
                <a16:creationId xmlns:a16="http://schemas.microsoft.com/office/drawing/2014/main" id="{2A389163-4BF2-0D47-9A1B-F9514A9E2C83}"/>
              </a:ext>
            </a:extLst>
          </p:cNvPr>
          <p:cNvPicPr>
            <a:picLocks noChangeAspect="1"/>
          </p:cNvPicPr>
          <p:nvPr/>
        </p:nvPicPr>
        <p:blipFill>
          <a:blip r:embed="rId3"/>
          <a:stretch>
            <a:fillRect/>
          </a:stretch>
        </p:blipFill>
        <p:spPr>
          <a:xfrm>
            <a:off x="4443553" y="2363046"/>
            <a:ext cx="7443801" cy="6200119"/>
          </a:xfrm>
          <a:prstGeom prst="rect">
            <a:avLst/>
          </a:prstGeom>
          <a:effectLst>
            <a:outerShdw blurRad="228600" dist="38100" dir="2700000" algn="tl" rotWithShape="0">
              <a:prstClr val="black">
                <a:alpha val="40000"/>
              </a:prstClr>
            </a:outerShdw>
          </a:effectLst>
        </p:spPr>
      </p:pic>
    </p:spTree>
    <p:extLst>
      <p:ext uri="{BB962C8B-B14F-4D97-AF65-F5344CB8AC3E}">
        <p14:creationId xmlns:p14="http://schemas.microsoft.com/office/powerpoint/2010/main" val="38002207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93C6B04-EC51-F742-9970-C12D5A76C582}"/>
              </a:ext>
            </a:extLst>
          </p:cNvPr>
          <p:cNvSpPr/>
          <p:nvPr/>
        </p:nvSpPr>
        <p:spPr>
          <a:xfrm>
            <a:off x="1497009" y="3105834"/>
            <a:ext cx="9197981" cy="646331"/>
          </a:xfrm>
          <a:prstGeom prst="rect">
            <a:avLst/>
          </a:prstGeom>
          <a:solidFill>
            <a:srgbClr val="FFFFFF"/>
          </a:solidFill>
        </p:spPr>
        <p:txBody>
          <a:bodyPr wrap="square">
            <a:spAutoFit/>
          </a:bodyPr>
          <a:lstStyle/>
          <a:p>
            <a:pPr marL="0" marR="0" lvl="0" indent="0" algn="ctr" defTabSz="410765" rtl="0" eaLnBrk="1" fontAlgn="auto" latinLnBrk="0" hangingPunct="0">
              <a:lnSpc>
                <a:spcPct val="100000"/>
              </a:lnSpc>
              <a:spcBef>
                <a:spcPts val="0"/>
              </a:spcBef>
              <a:spcAft>
                <a:spcPts val="600"/>
              </a:spcAft>
              <a:buClrTx/>
              <a:buSzTx/>
              <a:buFontTx/>
              <a:buNone/>
              <a:tabLst/>
              <a:defRPr/>
            </a:pPr>
            <a:r>
              <a:rPr kumimoji="0" lang="en-US" sz="3600" u="none" strike="noStrike" kern="0" cap="none" spc="0" normalizeH="0" baseline="0" noProof="0" dirty="0">
                <a:ln>
                  <a:noFill/>
                </a:ln>
                <a:effectLst/>
                <a:uLnTx/>
                <a:uFillTx/>
                <a:latin typeface="Sequel Sans Book Head" panose="020B0503050000020004" pitchFamily="34" charset="77"/>
                <a:sym typeface="Azo Sans"/>
              </a:rPr>
              <a:t>Acquisition  </a:t>
            </a:r>
            <a:r>
              <a:rPr kumimoji="0" lang="en-US" sz="3600" u="none" strike="noStrike" kern="0" cap="none" spc="0" normalizeH="0" baseline="0" noProof="0" dirty="0">
                <a:ln>
                  <a:noFill/>
                </a:ln>
                <a:effectLst/>
                <a:uLnTx/>
                <a:uFillTx/>
                <a:latin typeface="Sequel Sans Book Head" panose="020B0503050000020004" pitchFamily="34" charset="77"/>
                <a:sym typeface="Wingdings" pitchFamily="2" charset="2"/>
              </a:rPr>
              <a:t>  </a:t>
            </a:r>
            <a:r>
              <a:rPr kumimoji="0" lang="en-US" sz="3600" u="none" strike="noStrike" kern="0" cap="none" spc="0" normalizeH="0" baseline="0" noProof="0" dirty="0">
                <a:ln>
                  <a:noFill/>
                </a:ln>
                <a:effectLst/>
                <a:uLnTx/>
                <a:uFillTx/>
                <a:latin typeface="Sequel Sans Book Head" panose="020B0503050000020004" pitchFamily="34" charset="77"/>
                <a:sym typeface="Azo Sans"/>
              </a:rPr>
              <a:t>Conversion  </a:t>
            </a:r>
            <a:r>
              <a:rPr lang="en-US" sz="3600" dirty="0">
                <a:latin typeface="Sequel Sans Book Head" panose="020B0503050000020004" pitchFamily="34" charset="77"/>
                <a:sym typeface="Wingdings" pitchFamily="2" charset="2"/>
              </a:rPr>
              <a:t> </a:t>
            </a:r>
            <a:r>
              <a:rPr lang="en-US" sz="3600" dirty="0">
                <a:latin typeface="Sequel Sans Book Head" panose="020B0503050000020004" pitchFamily="34" charset="77"/>
              </a:rPr>
              <a:t> </a:t>
            </a:r>
            <a:r>
              <a:rPr kumimoji="0" lang="en-US" sz="3600" u="none" strike="noStrike" kern="0" cap="none" spc="0" normalizeH="0" baseline="0" noProof="0" dirty="0">
                <a:ln>
                  <a:noFill/>
                </a:ln>
                <a:solidFill>
                  <a:srgbClr val="007F68"/>
                </a:solidFill>
                <a:effectLst/>
                <a:uLnTx/>
                <a:uFillTx/>
                <a:latin typeface="Sequel Sans Book Head" panose="020B0503050000020004" pitchFamily="34" charset="77"/>
                <a:sym typeface="Azo Sans"/>
              </a:rPr>
              <a:t>Expansion</a:t>
            </a:r>
          </a:p>
        </p:txBody>
      </p:sp>
    </p:spTree>
    <p:extLst>
      <p:ext uri="{BB962C8B-B14F-4D97-AF65-F5344CB8AC3E}">
        <p14:creationId xmlns:p14="http://schemas.microsoft.com/office/powerpoint/2010/main" val="16278629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D20F6F-A207-014A-B3F3-4756BB918C03}"/>
              </a:ext>
            </a:extLst>
          </p:cNvPr>
          <p:cNvSpPr/>
          <p:nvPr/>
        </p:nvSpPr>
        <p:spPr>
          <a:xfrm>
            <a:off x="1294315" y="2454246"/>
            <a:ext cx="10376754" cy="1949508"/>
          </a:xfrm>
          <a:prstGeom prst="rect">
            <a:avLst/>
          </a:prstGeom>
        </p:spPr>
        <p:txBody>
          <a:bodyPr wrap="square">
            <a:spAutoFit/>
          </a:bodyPr>
          <a:lstStyle/>
          <a:p>
            <a:pPr lvl="0">
              <a:lnSpc>
                <a:spcPts val="5020"/>
              </a:lnSpc>
            </a:pPr>
            <a:r>
              <a:rPr lang="en-US" sz="3600" dirty="0">
                <a:latin typeface="Inter" panose="020B0502030000000004" pitchFamily="34" charset="0"/>
                <a:ea typeface="Inter" panose="020B0502030000000004" pitchFamily="34" charset="0"/>
              </a:rPr>
              <a:t>Expansion is </a:t>
            </a:r>
            <a:r>
              <a:rPr lang="en-US" sz="3600" dirty="0">
                <a:solidFill>
                  <a:srgbClr val="007F68"/>
                </a:solidFill>
                <a:latin typeface="Inter" panose="020B0502030000000004" pitchFamily="34" charset="0"/>
                <a:ea typeface="Inter" panose="020B0502030000000004" pitchFamily="34" charset="0"/>
              </a:rPr>
              <a:t>turning your users into a marketing channel, </a:t>
            </a:r>
            <a:r>
              <a:rPr lang="en-US" sz="3600" dirty="0">
                <a:latin typeface="Inter" panose="020B0502030000000004" pitchFamily="34" charset="0"/>
                <a:ea typeface="Inter" panose="020B0502030000000004" pitchFamily="34" charset="0"/>
              </a:rPr>
              <a:t>while </a:t>
            </a:r>
            <a:r>
              <a:rPr lang="en-US" sz="3600" dirty="0">
                <a:solidFill>
                  <a:srgbClr val="007F68"/>
                </a:solidFill>
                <a:latin typeface="Inter" panose="020B0502030000000004" pitchFamily="34" charset="0"/>
                <a:ea typeface="Inter" panose="020B0502030000000004" pitchFamily="34" charset="0"/>
              </a:rPr>
              <a:t>growing your user base, </a:t>
            </a:r>
            <a:r>
              <a:rPr lang="en-US" sz="3600" dirty="0">
                <a:latin typeface="Inter" panose="020B0502030000000004" pitchFamily="34" charset="0"/>
                <a:ea typeface="Inter" panose="020B0502030000000004" pitchFamily="34" charset="0"/>
              </a:rPr>
              <a:t>and </a:t>
            </a:r>
            <a:r>
              <a:rPr lang="en-US" sz="3600" dirty="0">
                <a:solidFill>
                  <a:srgbClr val="007F68"/>
                </a:solidFill>
                <a:latin typeface="Inter" panose="020B0502030000000004" pitchFamily="34" charset="0"/>
                <a:ea typeface="Inter" panose="020B0502030000000004" pitchFamily="34" charset="0"/>
              </a:rPr>
              <a:t>upselling within that user base. </a:t>
            </a:r>
          </a:p>
        </p:txBody>
      </p:sp>
      <p:sp>
        <p:nvSpPr>
          <p:cNvPr id="7" name="Rectangle 6">
            <a:extLst>
              <a:ext uri="{FF2B5EF4-FFF2-40B4-BE49-F238E27FC236}">
                <a16:creationId xmlns:a16="http://schemas.microsoft.com/office/drawing/2014/main" id="{45995237-DED4-0949-8CA0-169B9860A1FD}"/>
              </a:ext>
            </a:extLst>
          </p:cNvPr>
          <p:cNvSpPr/>
          <p:nvPr/>
        </p:nvSpPr>
        <p:spPr>
          <a:xfrm>
            <a:off x="-1957136" y="539097"/>
            <a:ext cx="9197981" cy="276999"/>
          </a:xfrm>
          <a:prstGeom prst="rect">
            <a:avLst/>
          </a:prstGeom>
          <a:solidFill>
            <a:srgbClr val="FFFFFF"/>
          </a:solidFill>
        </p:spPr>
        <p:txBody>
          <a:bodyPr wrap="square">
            <a:spAutoFit/>
          </a:bodyPr>
          <a:lstStyle/>
          <a:p>
            <a:pPr marL="0" marR="0" lvl="0" indent="0" algn="ctr" defTabSz="410765" rtl="0" eaLnBrk="1" fontAlgn="auto" latinLnBrk="0" hangingPunct="0">
              <a:lnSpc>
                <a:spcPct val="100000"/>
              </a:lnSpc>
              <a:spcBef>
                <a:spcPts val="0"/>
              </a:spcBef>
              <a:spcAft>
                <a:spcPts val="600"/>
              </a:spcAft>
              <a:buClrTx/>
              <a:buSzTx/>
              <a:buFontTx/>
              <a:buNone/>
              <a:tabLst/>
              <a:defRPr/>
            </a:pPr>
            <a:r>
              <a:rPr kumimoji="0" lang="en-US" sz="1200" u="none" strike="noStrike" kern="0" cap="none" spc="0" normalizeH="0" baseline="0" noProof="0" dirty="0">
                <a:ln>
                  <a:noFill/>
                </a:ln>
                <a:solidFill>
                  <a:schemeClr val="bg1">
                    <a:lumMod val="75000"/>
                  </a:schemeClr>
                </a:solidFill>
                <a:effectLst/>
                <a:uLnTx/>
                <a:uFillTx/>
                <a:latin typeface="Inter" panose="020B0502030000000004" pitchFamily="34" charset="0"/>
                <a:ea typeface="Inter" panose="020B0502030000000004" pitchFamily="34" charset="0"/>
                <a:sym typeface="Azo Sans"/>
              </a:rPr>
              <a:t>Acquisition </a:t>
            </a:r>
            <a:r>
              <a:rPr kumimoji="0" lang="en-US" sz="1200" u="none" strike="noStrike" kern="0" cap="none" spc="0" normalizeH="0" baseline="0" noProof="0" dirty="0">
                <a:ln>
                  <a:noFill/>
                </a:ln>
                <a:solidFill>
                  <a:schemeClr val="bg1">
                    <a:lumMod val="75000"/>
                  </a:schemeClr>
                </a:solidFill>
                <a:effectLst/>
                <a:uLnTx/>
                <a:uFillTx/>
                <a:latin typeface="Inter" panose="020B0502030000000004" pitchFamily="34" charset="0"/>
                <a:ea typeface="Inter" panose="020B0502030000000004" pitchFamily="34" charset="0"/>
                <a:sym typeface="Wingdings" pitchFamily="2" charset="2"/>
              </a:rPr>
              <a:t> </a:t>
            </a:r>
            <a:r>
              <a:rPr lang="en-US" sz="1200" kern="0" dirty="0">
                <a:solidFill>
                  <a:schemeClr val="bg1">
                    <a:lumMod val="75000"/>
                  </a:schemeClr>
                </a:solidFill>
                <a:latin typeface="Inter" panose="020B0502030000000004" pitchFamily="34" charset="0"/>
                <a:ea typeface="Inter" panose="020B0502030000000004" pitchFamily="34" charset="0"/>
                <a:sym typeface="Azo Sans"/>
              </a:rPr>
              <a:t>Conversion</a:t>
            </a:r>
            <a:r>
              <a:rPr kumimoji="0" lang="en-US" sz="1200" u="none" strike="noStrike" kern="0" cap="none" spc="0" normalizeH="0" baseline="0" noProof="0" dirty="0">
                <a:ln>
                  <a:noFill/>
                </a:ln>
                <a:solidFill>
                  <a:schemeClr val="tx1"/>
                </a:solidFill>
                <a:effectLst/>
                <a:uLnTx/>
                <a:uFillTx/>
                <a:latin typeface="Inter" panose="020B0502030000000004" pitchFamily="34" charset="0"/>
                <a:ea typeface="Inter" panose="020B0502030000000004" pitchFamily="34" charset="0"/>
                <a:sym typeface="Azo Sans"/>
              </a:rPr>
              <a:t> </a:t>
            </a:r>
            <a:r>
              <a:rPr lang="en-US" sz="1200" dirty="0">
                <a:solidFill>
                  <a:schemeClr val="bg1">
                    <a:lumMod val="75000"/>
                  </a:schemeClr>
                </a:solidFill>
                <a:latin typeface="Inter" panose="020B0502030000000004" pitchFamily="34" charset="0"/>
                <a:ea typeface="Inter" panose="020B0502030000000004" pitchFamily="34" charset="0"/>
                <a:sym typeface="Wingdings" pitchFamily="2" charset="2"/>
              </a:rPr>
              <a:t></a:t>
            </a:r>
            <a:r>
              <a:rPr lang="en-US" sz="1200" dirty="0">
                <a:solidFill>
                  <a:schemeClr val="bg1">
                    <a:lumMod val="75000"/>
                  </a:schemeClr>
                </a:solidFill>
                <a:latin typeface="Inter" panose="020B0502030000000004" pitchFamily="34" charset="0"/>
                <a:ea typeface="Inter" panose="020B0502030000000004" pitchFamily="34" charset="0"/>
              </a:rPr>
              <a:t> </a:t>
            </a:r>
            <a:r>
              <a:rPr kumimoji="0" lang="en-US" sz="1200" u="none" strike="noStrike" kern="0" cap="none" spc="0" normalizeH="0" baseline="0" noProof="0" dirty="0">
                <a:ln>
                  <a:noFill/>
                </a:ln>
                <a:solidFill>
                  <a:srgbClr val="007F68"/>
                </a:solidFill>
                <a:effectLst/>
                <a:uLnTx/>
                <a:uFillTx/>
                <a:latin typeface="Inter" panose="020B0502030000000004" pitchFamily="34" charset="0"/>
                <a:ea typeface="Inter" panose="020B0502030000000004" pitchFamily="34" charset="0"/>
                <a:sym typeface="Azo Sans"/>
              </a:rPr>
              <a:t>Expansion</a:t>
            </a:r>
          </a:p>
        </p:txBody>
      </p:sp>
    </p:spTree>
    <p:extLst>
      <p:ext uri="{BB962C8B-B14F-4D97-AF65-F5344CB8AC3E}">
        <p14:creationId xmlns:p14="http://schemas.microsoft.com/office/powerpoint/2010/main" val="15749675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ED8BB47-76A4-4546-A60C-3DF0B57CFD80}"/>
              </a:ext>
            </a:extLst>
          </p:cNvPr>
          <p:cNvSpPr/>
          <p:nvPr/>
        </p:nvSpPr>
        <p:spPr>
          <a:xfrm>
            <a:off x="-1826508" y="531437"/>
            <a:ext cx="9197981" cy="276999"/>
          </a:xfrm>
          <a:prstGeom prst="rect">
            <a:avLst/>
          </a:prstGeom>
          <a:solidFill>
            <a:srgbClr val="FFFFFF"/>
          </a:solidFill>
        </p:spPr>
        <p:txBody>
          <a:bodyPr wrap="square">
            <a:spAutoFit/>
          </a:bodyPr>
          <a:lstStyle/>
          <a:p>
            <a:pPr marL="0" marR="0" lvl="0" indent="0" algn="ctr" defTabSz="410765" rtl="0" eaLnBrk="1" fontAlgn="auto" latinLnBrk="0" hangingPunct="0">
              <a:lnSpc>
                <a:spcPct val="100000"/>
              </a:lnSpc>
              <a:spcBef>
                <a:spcPts val="0"/>
              </a:spcBef>
              <a:spcAft>
                <a:spcPts val="600"/>
              </a:spcAft>
              <a:buClrTx/>
              <a:buSzTx/>
              <a:buFontTx/>
              <a:buNone/>
              <a:tabLst/>
              <a:defRPr/>
            </a:pPr>
            <a:r>
              <a:rPr kumimoji="0" lang="en-US" sz="1200" u="none" strike="noStrike" kern="0" cap="none" spc="0" normalizeH="0" baseline="0" noProof="0" dirty="0">
                <a:ln>
                  <a:noFill/>
                </a:ln>
                <a:solidFill>
                  <a:schemeClr val="bg1">
                    <a:lumMod val="75000"/>
                  </a:schemeClr>
                </a:solidFill>
                <a:effectLst/>
                <a:uLnTx/>
                <a:uFillTx/>
                <a:latin typeface="Inter" panose="020B0502030000000004" pitchFamily="34" charset="0"/>
                <a:ea typeface="Inter" panose="020B0502030000000004" pitchFamily="34" charset="0"/>
                <a:sym typeface="Azo Sans"/>
              </a:rPr>
              <a:t>Acquisition </a:t>
            </a:r>
            <a:r>
              <a:rPr kumimoji="0" lang="en-US" sz="1200" u="none" strike="noStrike" kern="0" cap="none" spc="0" normalizeH="0" baseline="0" noProof="0" dirty="0">
                <a:ln>
                  <a:noFill/>
                </a:ln>
                <a:solidFill>
                  <a:schemeClr val="bg1">
                    <a:lumMod val="75000"/>
                  </a:schemeClr>
                </a:solidFill>
                <a:effectLst/>
                <a:uLnTx/>
                <a:uFillTx/>
                <a:latin typeface="Inter" panose="020B0502030000000004" pitchFamily="34" charset="0"/>
                <a:ea typeface="Inter" panose="020B0502030000000004" pitchFamily="34" charset="0"/>
                <a:sym typeface="Wingdings" pitchFamily="2" charset="2"/>
              </a:rPr>
              <a:t> </a:t>
            </a:r>
            <a:r>
              <a:rPr lang="en-US" sz="1200" kern="0" dirty="0">
                <a:solidFill>
                  <a:schemeClr val="bg1">
                    <a:lumMod val="75000"/>
                  </a:schemeClr>
                </a:solidFill>
                <a:latin typeface="Inter" panose="020B0502030000000004" pitchFamily="34" charset="0"/>
                <a:ea typeface="Inter" panose="020B0502030000000004" pitchFamily="34" charset="0"/>
                <a:sym typeface="Azo Sans"/>
              </a:rPr>
              <a:t>Conversion</a:t>
            </a:r>
            <a:r>
              <a:rPr kumimoji="0" lang="en-US" sz="1200" u="none" strike="noStrike" kern="0" cap="none" spc="0" normalizeH="0" baseline="0" noProof="0" dirty="0">
                <a:ln>
                  <a:noFill/>
                </a:ln>
                <a:solidFill>
                  <a:schemeClr val="tx1"/>
                </a:solidFill>
                <a:effectLst/>
                <a:uLnTx/>
                <a:uFillTx/>
                <a:latin typeface="Inter" panose="020B0502030000000004" pitchFamily="34" charset="0"/>
                <a:ea typeface="Inter" panose="020B0502030000000004" pitchFamily="34" charset="0"/>
                <a:sym typeface="Azo Sans"/>
              </a:rPr>
              <a:t> </a:t>
            </a:r>
            <a:r>
              <a:rPr lang="en-US" sz="1200" dirty="0">
                <a:solidFill>
                  <a:schemeClr val="bg1">
                    <a:lumMod val="75000"/>
                  </a:schemeClr>
                </a:solidFill>
                <a:latin typeface="Inter" panose="020B0502030000000004" pitchFamily="34" charset="0"/>
                <a:ea typeface="Inter" panose="020B0502030000000004" pitchFamily="34" charset="0"/>
                <a:sym typeface="Wingdings" pitchFamily="2" charset="2"/>
              </a:rPr>
              <a:t></a:t>
            </a:r>
            <a:r>
              <a:rPr lang="en-US" sz="1200" dirty="0">
                <a:solidFill>
                  <a:schemeClr val="bg1">
                    <a:lumMod val="75000"/>
                  </a:schemeClr>
                </a:solidFill>
                <a:latin typeface="Inter" panose="020B0502030000000004" pitchFamily="34" charset="0"/>
                <a:ea typeface="Inter" panose="020B0502030000000004" pitchFamily="34" charset="0"/>
              </a:rPr>
              <a:t> </a:t>
            </a:r>
            <a:r>
              <a:rPr kumimoji="0" lang="en-US" sz="1200" u="none" strike="noStrike" kern="0" cap="none" spc="0" normalizeH="0" baseline="0" noProof="0" dirty="0">
                <a:ln>
                  <a:noFill/>
                </a:ln>
                <a:solidFill>
                  <a:srgbClr val="007F68"/>
                </a:solidFill>
                <a:effectLst/>
                <a:uLnTx/>
                <a:uFillTx/>
                <a:latin typeface="Inter" panose="020B0502030000000004" pitchFamily="34" charset="0"/>
                <a:ea typeface="Inter" panose="020B0502030000000004" pitchFamily="34" charset="0"/>
                <a:sym typeface="Azo Sans"/>
              </a:rPr>
              <a:t>Expansion</a:t>
            </a:r>
          </a:p>
        </p:txBody>
      </p:sp>
      <p:sp>
        <p:nvSpPr>
          <p:cNvPr id="7" name="Rectangle 6">
            <a:extLst>
              <a:ext uri="{FF2B5EF4-FFF2-40B4-BE49-F238E27FC236}">
                <a16:creationId xmlns:a16="http://schemas.microsoft.com/office/drawing/2014/main" id="{77691B64-521C-6A4A-9616-D7540C8999EB}"/>
              </a:ext>
            </a:extLst>
          </p:cNvPr>
          <p:cNvSpPr/>
          <p:nvPr/>
        </p:nvSpPr>
        <p:spPr>
          <a:xfrm>
            <a:off x="881149" y="2162091"/>
            <a:ext cx="5054138" cy="3044551"/>
          </a:xfrm>
          <a:prstGeom prst="rect">
            <a:avLst/>
          </a:prstGeom>
        </p:spPr>
        <p:txBody>
          <a:bodyPr wrap="square">
            <a:spAutoFit/>
          </a:bodyPr>
          <a:lstStyle/>
          <a:p>
            <a:pPr lvl="0">
              <a:lnSpc>
                <a:spcPct val="150000"/>
              </a:lnSpc>
            </a:pPr>
            <a:r>
              <a:rPr lang="en-US" sz="3200" dirty="0">
                <a:latin typeface="Inter" panose="020B0502030000000004" pitchFamily="34" charset="0"/>
                <a:ea typeface="Inter" panose="020B0502030000000004" pitchFamily="34" charset="0"/>
              </a:rPr>
              <a:t>Build it Into the Product</a:t>
            </a:r>
            <a:endParaRPr lang="en-US" sz="3200" b="1" dirty="0">
              <a:solidFill>
                <a:schemeClr val="tx1"/>
              </a:solidFill>
              <a:latin typeface="Inter" panose="020B0502030000000004" pitchFamily="34" charset="0"/>
              <a:ea typeface="Inter" panose="020B0502030000000004" pitchFamily="34" charset="0"/>
            </a:endParaRPr>
          </a:p>
          <a:p>
            <a:pPr lvl="0">
              <a:lnSpc>
                <a:spcPct val="150000"/>
              </a:lnSpc>
            </a:pPr>
            <a:r>
              <a:rPr lang="en-US" sz="2000" dirty="0">
                <a:solidFill>
                  <a:srgbClr val="007F68"/>
                </a:solidFill>
                <a:latin typeface="Inter" panose="020B0502030000000004" pitchFamily="34" charset="0"/>
                <a:ea typeface="Inter" panose="020B0502030000000004" pitchFamily="34" charset="0"/>
              </a:rPr>
              <a:t>Easy to Share</a:t>
            </a:r>
          </a:p>
          <a:p>
            <a:pPr lvl="0">
              <a:lnSpc>
                <a:spcPct val="150000"/>
              </a:lnSpc>
            </a:pPr>
            <a:r>
              <a:rPr lang="en-US" sz="2000" dirty="0">
                <a:solidFill>
                  <a:schemeClr val="bg1">
                    <a:lumMod val="95000"/>
                  </a:schemeClr>
                </a:solidFill>
                <a:latin typeface="Inter" panose="020B0502030000000004" pitchFamily="34" charset="0"/>
                <a:ea typeface="Inter" panose="020B0502030000000004" pitchFamily="34" charset="0"/>
              </a:rPr>
              <a:t>Just-In-Time Upgrading</a:t>
            </a:r>
          </a:p>
          <a:p>
            <a:pPr lvl="0">
              <a:lnSpc>
                <a:spcPct val="150000"/>
              </a:lnSpc>
            </a:pPr>
            <a:r>
              <a:rPr lang="en-US" sz="2000" dirty="0">
                <a:solidFill>
                  <a:schemeClr val="bg1">
                    <a:lumMod val="95000"/>
                  </a:schemeClr>
                </a:solidFill>
                <a:latin typeface="Inter" panose="020B0502030000000004" pitchFamily="34" charset="0"/>
                <a:ea typeface="Inter" panose="020B0502030000000004" pitchFamily="34" charset="0"/>
              </a:rPr>
              <a:t>Incentivize Invites</a:t>
            </a:r>
          </a:p>
          <a:p>
            <a:pPr lvl="0">
              <a:lnSpc>
                <a:spcPct val="150000"/>
              </a:lnSpc>
            </a:pPr>
            <a:r>
              <a:rPr lang="en-US" sz="2000" dirty="0">
                <a:solidFill>
                  <a:schemeClr val="bg1">
                    <a:lumMod val="95000"/>
                  </a:schemeClr>
                </a:solidFill>
                <a:latin typeface="Inter" panose="020B0502030000000004" pitchFamily="34" charset="0"/>
                <a:ea typeface="Inter" panose="020B0502030000000004" pitchFamily="34" charset="0"/>
              </a:rPr>
              <a:t>Branded Experiences</a:t>
            </a:r>
          </a:p>
          <a:p>
            <a:pPr lvl="0">
              <a:lnSpc>
                <a:spcPct val="150000"/>
              </a:lnSpc>
            </a:pPr>
            <a:endParaRPr lang="en-US" dirty="0">
              <a:solidFill>
                <a:schemeClr val="tx1"/>
              </a:solidFill>
              <a:latin typeface="Inter" panose="020B0502030000000004" pitchFamily="34" charset="0"/>
              <a:ea typeface="Inter" panose="020B0502030000000004" pitchFamily="34" charset="0"/>
            </a:endParaRPr>
          </a:p>
        </p:txBody>
      </p:sp>
      <p:pic>
        <p:nvPicPr>
          <p:cNvPr id="6" name="Picture 5">
            <a:extLst>
              <a:ext uri="{FF2B5EF4-FFF2-40B4-BE49-F238E27FC236}">
                <a16:creationId xmlns:a16="http://schemas.microsoft.com/office/drawing/2014/main" id="{0E7DED0E-0A06-5A48-AEDE-A846B15F0546}"/>
              </a:ext>
            </a:extLst>
          </p:cNvPr>
          <p:cNvPicPr>
            <a:picLocks noChangeAspect="1"/>
          </p:cNvPicPr>
          <p:nvPr/>
        </p:nvPicPr>
        <p:blipFill>
          <a:blip r:embed="rId3"/>
          <a:stretch>
            <a:fillRect/>
          </a:stretch>
        </p:blipFill>
        <p:spPr>
          <a:xfrm>
            <a:off x="6095999" y="1651357"/>
            <a:ext cx="6607629" cy="5494691"/>
          </a:xfrm>
          <a:prstGeom prst="rect">
            <a:avLst/>
          </a:prstGeom>
        </p:spPr>
      </p:pic>
      <p:pic>
        <p:nvPicPr>
          <p:cNvPr id="3076" name="Picture 4" descr="Figma SVG Logo &amp; Wordmark — Figma">
            <a:extLst>
              <a:ext uri="{FF2B5EF4-FFF2-40B4-BE49-F238E27FC236}">
                <a16:creationId xmlns:a16="http://schemas.microsoft.com/office/drawing/2014/main" id="{70D07199-B9D0-1540-86AC-B7305C3407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7373" y="1351987"/>
            <a:ext cx="1478684" cy="810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7104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6B053E3-4D83-3140-8E2B-D6F90CF3B502}"/>
              </a:ext>
            </a:extLst>
          </p:cNvPr>
          <p:cNvGrpSpPr/>
          <p:nvPr/>
        </p:nvGrpSpPr>
        <p:grpSpPr>
          <a:xfrm>
            <a:off x="6030839" y="1836581"/>
            <a:ext cx="7423904" cy="4237647"/>
            <a:chOff x="4792376" y="2201812"/>
            <a:chExt cx="7026970" cy="3843644"/>
          </a:xfrm>
        </p:grpSpPr>
        <p:pic>
          <p:nvPicPr>
            <p:cNvPr id="7" name="Picture 6">
              <a:extLst>
                <a:ext uri="{FF2B5EF4-FFF2-40B4-BE49-F238E27FC236}">
                  <a16:creationId xmlns:a16="http://schemas.microsoft.com/office/drawing/2014/main" id="{207D7087-0352-3A46-A73A-775B967925D5}"/>
                </a:ext>
              </a:extLst>
            </p:cNvPr>
            <p:cNvPicPr>
              <a:picLocks noChangeAspect="1"/>
            </p:cNvPicPr>
            <p:nvPr/>
          </p:nvPicPr>
          <p:blipFill>
            <a:blip r:embed="rId3"/>
            <a:stretch>
              <a:fillRect/>
            </a:stretch>
          </p:blipFill>
          <p:spPr>
            <a:xfrm>
              <a:off x="4792376" y="2201812"/>
              <a:ext cx="7026970" cy="3843644"/>
            </a:xfrm>
            <a:prstGeom prst="rect">
              <a:avLst/>
            </a:prstGeom>
            <a:ln>
              <a:noFill/>
            </a:ln>
            <a:effectLst>
              <a:outerShdw blurRad="952500" sx="102000" sy="102000" algn="ctr" rotWithShape="0">
                <a:prstClr val="black">
                  <a:alpha val="8000"/>
                </a:prstClr>
              </a:outerShdw>
            </a:effectLst>
          </p:spPr>
        </p:pic>
        <p:sp>
          <p:nvSpPr>
            <p:cNvPr id="3" name="Rounded Rectangle 2">
              <a:extLst>
                <a:ext uri="{FF2B5EF4-FFF2-40B4-BE49-F238E27FC236}">
                  <a16:creationId xmlns:a16="http://schemas.microsoft.com/office/drawing/2014/main" id="{A1294AA6-7178-F04B-8628-A61A3A8EE94C}"/>
                </a:ext>
              </a:extLst>
            </p:cNvPr>
            <p:cNvSpPr/>
            <p:nvPr/>
          </p:nvSpPr>
          <p:spPr>
            <a:xfrm>
              <a:off x="7696558" y="2574349"/>
              <a:ext cx="815546" cy="401719"/>
            </a:xfrm>
            <a:prstGeom prst="roundRect">
              <a:avLst/>
            </a:prstGeom>
            <a:solidFill>
              <a:srgbClr val="94E6D3">
                <a:alpha val="24706"/>
              </a:srgbClr>
            </a:solidFill>
            <a:ln w="19050" cap="flat">
              <a:solidFill>
                <a:srgbClr val="007F68"/>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1" name="Rounded Rectangle 10">
              <a:extLst>
                <a:ext uri="{FF2B5EF4-FFF2-40B4-BE49-F238E27FC236}">
                  <a16:creationId xmlns:a16="http://schemas.microsoft.com/office/drawing/2014/main" id="{349C28EE-42B3-3F41-B7D8-B36423FFD0FF}"/>
                </a:ext>
              </a:extLst>
            </p:cNvPr>
            <p:cNvSpPr/>
            <p:nvPr/>
          </p:nvSpPr>
          <p:spPr>
            <a:xfrm>
              <a:off x="10196742" y="3555166"/>
              <a:ext cx="1072620" cy="401719"/>
            </a:xfrm>
            <a:prstGeom prst="roundRect">
              <a:avLst/>
            </a:prstGeom>
            <a:solidFill>
              <a:srgbClr val="94E6D3">
                <a:alpha val="24706"/>
              </a:srgbClr>
            </a:solidFill>
            <a:ln w="19050" cap="flat">
              <a:solidFill>
                <a:srgbClr val="007F68"/>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sp>
        <p:nvSpPr>
          <p:cNvPr id="9" name="Rectangle 8">
            <a:extLst>
              <a:ext uri="{FF2B5EF4-FFF2-40B4-BE49-F238E27FC236}">
                <a16:creationId xmlns:a16="http://schemas.microsoft.com/office/drawing/2014/main" id="{BDF40B0C-4C40-D948-B0A3-1F464069649E}"/>
              </a:ext>
            </a:extLst>
          </p:cNvPr>
          <p:cNvSpPr/>
          <p:nvPr/>
        </p:nvSpPr>
        <p:spPr>
          <a:xfrm>
            <a:off x="-1957136" y="539097"/>
            <a:ext cx="9197981" cy="276999"/>
          </a:xfrm>
          <a:prstGeom prst="rect">
            <a:avLst/>
          </a:prstGeom>
          <a:solidFill>
            <a:srgbClr val="FFFFFF"/>
          </a:solidFill>
        </p:spPr>
        <p:txBody>
          <a:bodyPr wrap="square">
            <a:spAutoFit/>
          </a:bodyPr>
          <a:lstStyle/>
          <a:p>
            <a:pPr marL="0" marR="0" lvl="0" indent="0" algn="ctr" defTabSz="410765" rtl="0" eaLnBrk="1" fontAlgn="auto" latinLnBrk="0" hangingPunct="0">
              <a:lnSpc>
                <a:spcPct val="100000"/>
              </a:lnSpc>
              <a:spcBef>
                <a:spcPts val="0"/>
              </a:spcBef>
              <a:spcAft>
                <a:spcPts val="600"/>
              </a:spcAft>
              <a:buClrTx/>
              <a:buSzTx/>
              <a:buFontTx/>
              <a:buNone/>
              <a:tabLst/>
              <a:defRPr/>
            </a:pPr>
            <a:r>
              <a:rPr kumimoji="0" lang="en-US" sz="1200" u="none" strike="noStrike" kern="0" cap="none" spc="0" normalizeH="0" baseline="0" noProof="0" dirty="0">
                <a:ln>
                  <a:noFill/>
                </a:ln>
                <a:solidFill>
                  <a:schemeClr val="bg1">
                    <a:lumMod val="75000"/>
                  </a:schemeClr>
                </a:solidFill>
                <a:effectLst/>
                <a:uLnTx/>
                <a:uFillTx/>
                <a:latin typeface="Inter" panose="020B0502030000000004" pitchFamily="34" charset="0"/>
                <a:ea typeface="Inter" panose="020B0502030000000004" pitchFamily="34" charset="0"/>
                <a:sym typeface="Azo Sans"/>
              </a:rPr>
              <a:t>Acquisition </a:t>
            </a:r>
            <a:r>
              <a:rPr kumimoji="0" lang="en-US" sz="1200" u="none" strike="noStrike" kern="0" cap="none" spc="0" normalizeH="0" baseline="0" noProof="0" dirty="0">
                <a:ln>
                  <a:noFill/>
                </a:ln>
                <a:solidFill>
                  <a:schemeClr val="bg1">
                    <a:lumMod val="75000"/>
                  </a:schemeClr>
                </a:solidFill>
                <a:effectLst/>
                <a:uLnTx/>
                <a:uFillTx/>
                <a:latin typeface="Inter" panose="020B0502030000000004" pitchFamily="34" charset="0"/>
                <a:ea typeface="Inter" panose="020B0502030000000004" pitchFamily="34" charset="0"/>
                <a:sym typeface="Wingdings" pitchFamily="2" charset="2"/>
              </a:rPr>
              <a:t> </a:t>
            </a:r>
            <a:r>
              <a:rPr lang="en-US" sz="1200" kern="0" dirty="0">
                <a:solidFill>
                  <a:schemeClr val="bg1">
                    <a:lumMod val="75000"/>
                  </a:schemeClr>
                </a:solidFill>
                <a:latin typeface="Inter" panose="020B0502030000000004" pitchFamily="34" charset="0"/>
                <a:ea typeface="Inter" panose="020B0502030000000004" pitchFamily="34" charset="0"/>
                <a:sym typeface="Azo Sans"/>
              </a:rPr>
              <a:t>Conversion</a:t>
            </a:r>
            <a:r>
              <a:rPr kumimoji="0" lang="en-US" sz="1200" u="none" strike="noStrike" kern="0" cap="none" spc="0" normalizeH="0" baseline="0" noProof="0" dirty="0">
                <a:ln>
                  <a:noFill/>
                </a:ln>
                <a:solidFill>
                  <a:schemeClr val="tx1"/>
                </a:solidFill>
                <a:effectLst/>
                <a:uLnTx/>
                <a:uFillTx/>
                <a:latin typeface="Inter" panose="020B0502030000000004" pitchFamily="34" charset="0"/>
                <a:ea typeface="Inter" panose="020B0502030000000004" pitchFamily="34" charset="0"/>
                <a:sym typeface="Azo Sans"/>
              </a:rPr>
              <a:t> </a:t>
            </a:r>
            <a:r>
              <a:rPr lang="en-US" sz="1200" dirty="0">
                <a:solidFill>
                  <a:schemeClr val="bg1">
                    <a:lumMod val="75000"/>
                  </a:schemeClr>
                </a:solidFill>
                <a:latin typeface="Inter" panose="020B0502030000000004" pitchFamily="34" charset="0"/>
                <a:ea typeface="Inter" panose="020B0502030000000004" pitchFamily="34" charset="0"/>
                <a:sym typeface="Wingdings" pitchFamily="2" charset="2"/>
              </a:rPr>
              <a:t></a:t>
            </a:r>
            <a:r>
              <a:rPr lang="en-US" sz="1200" dirty="0">
                <a:solidFill>
                  <a:schemeClr val="bg1">
                    <a:lumMod val="75000"/>
                  </a:schemeClr>
                </a:solidFill>
                <a:latin typeface="Inter" panose="020B0502030000000004" pitchFamily="34" charset="0"/>
                <a:ea typeface="Inter" panose="020B0502030000000004" pitchFamily="34" charset="0"/>
              </a:rPr>
              <a:t> </a:t>
            </a:r>
            <a:r>
              <a:rPr kumimoji="0" lang="en-US" sz="1200" u="none" strike="noStrike" kern="0" cap="none" spc="0" normalizeH="0" baseline="0" noProof="0" dirty="0">
                <a:ln>
                  <a:noFill/>
                </a:ln>
                <a:solidFill>
                  <a:srgbClr val="007F68"/>
                </a:solidFill>
                <a:effectLst/>
                <a:uLnTx/>
                <a:uFillTx/>
                <a:latin typeface="Inter" panose="020B0502030000000004" pitchFamily="34" charset="0"/>
                <a:ea typeface="Inter" panose="020B0502030000000004" pitchFamily="34" charset="0"/>
                <a:sym typeface="Azo Sans"/>
              </a:rPr>
              <a:t>Expansion</a:t>
            </a:r>
          </a:p>
        </p:txBody>
      </p:sp>
      <p:sp>
        <p:nvSpPr>
          <p:cNvPr id="14" name="Rectangle 13">
            <a:extLst>
              <a:ext uri="{FF2B5EF4-FFF2-40B4-BE49-F238E27FC236}">
                <a16:creationId xmlns:a16="http://schemas.microsoft.com/office/drawing/2014/main" id="{EFBD4CA3-E067-9F4E-A137-DE4C17B1805C}"/>
              </a:ext>
            </a:extLst>
          </p:cNvPr>
          <p:cNvSpPr/>
          <p:nvPr/>
        </p:nvSpPr>
        <p:spPr>
          <a:xfrm>
            <a:off x="881148" y="2162091"/>
            <a:ext cx="5054138" cy="3044551"/>
          </a:xfrm>
          <a:prstGeom prst="rect">
            <a:avLst/>
          </a:prstGeom>
        </p:spPr>
        <p:txBody>
          <a:bodyPr wrap="square">
            <a:spAutoFit/>
          </a:bodyPr>
          <a:lstStyle/>
          <a:p>
            <a:pPr lvl="0">
              <a:lnSpc>
                <a:spcPct val="150000"/>
              </a:lnSpc>
            </a:pPr>
            <a:r>
              <a:rPr lang="en-US" sz="3200" dirty="0">
                <a:latin typeface="Inter" panose="020B0502030000000004" pitchFamily="34" charset="0"/>
                <a:ea typeface="Inter" panose="020B0502030000000004" pitchFamily="34" charset="0"/>
              </a:rPr>
              <a:t>Build it Into the Product</a:t>
            </a:r>
            <a:endParaRPr lang="en-US" sz="3200" b="1" dirty="0">
              <a:solidFill>
                <a:schemeClr val="tx1"/>
              </a:solidFill>
              <a:latin typeface="Inter" panose="020B0502030000000004" pitchFamily="34" charset="0"/>
              <a:ea typeface="Inter" panose="020B0502030000000004" pitchFamily="34" charset="0"/>
            </a:endParaRPr>
          </a:p>
          <a:p>
            <a:pPr>
              <a:lnSpc>
                <a:spcPct val="150000"/>
              </a:lnSpc>
            </a:pPr>
            <a:r>
              <a:rPr lang="en-US" sz="2000" dirty="0">
                <a:solidFill>
                  <a:schemeClr val="bg1">
                    <a:lumMod val="95000"/>
                  </a:schemeClr>
                </a:solidFill>
                <a:latin typeface="Inter" panose="020B0502030000000004" pitchFamily="34" charset="0"/>
                <a:ea typeface="Inter" panose="020B0502030000000004" pitchFamily="34" charset="0"/>
              </a:rPr>
              <a:t>Easy to Share</a:t>
            </a:r>
          </a:p>
          <a:p>
            <a:pPr lvl="0">
              <a:lnSpc>
                <a:spcPct val="150000"/>
              </a:lnSpc>
            </a:pPr>
            <a:r>
              <a:rPr lang="en-US" sz="2000" dirty="0">
                <a:solidFill>
                  <a:srgbClr val="007F68"/>
                </a:solidFill>
                <a:latin typeface="Inter" panose="020B0502030000000004" pitchFamily="34" charset="0"/>
                <a:ea typeface="Inter" panose="020B0502030000000004" pitchFamily="34" charset="0"/>
              </a:rPr>
              <a:t>Just-In-Time Upgrading</a:t>
            </a:r>
          </a:p>
          <a:p>
            <a:pPr lvl="0">
              <a:lnSpc>
                <a:spcPct val="150000"/>
              </a:lnSpc>
            </a:pPr>
            <a:r>
              <a:rPr lang="en-US" sz="2000" dirty="0">
                <a:solidFill>
                  <a:schemeClr val="bg1">
                    <a:lumMod val="95000"/>
                  </a:schemeClr>
                </a:solidFill>
                <a:latin typeface="Inter" panose="020B0502030000000004" pitchFamily="34" charset="0"/>
                <a:ea typeface="Inter" panose="020B0502030000000004" pitchFamily="34" charset="0"/>
              </a:rPr>
              <a:t>Incentivize Invites</a:t>
            </a:r>
          </a:p>
          <a:p>
            <a:pPr lvl="0">
              <a:lnSpc>
                <a:spcPct val="150000"/>
              </a:lnSpc>
            </a:pPr>
            <a:r>
              <a:rPr lang="en-US" sz="2000" dirty="0">
                <a:solidFill>
                  <a:schemeClr val="bg1">
                    <a:lumMod val="95000"/>
                  </a:schemeClr>
                </a:solidFill>
                <a:latin typeface="Inter" panose="020B0502030000000004" pitchFamily="34" charset="0"/>
                <a:ea typeface="Inter" panose="020B0502030000000004" pitchFamily="34" charset="0"/>
              </a:rPr>
              <a:t>Branded Experiences</a:t>
            </a:r>
          </a:p>
          <a:p>
            <a:pPr lvl="0">
              <a:lnSpc>
                <a:spcPct val="150000"/>
              </a:lnSpc>
            </a:pPr>
            <a:endParaRPr lang="en-US" dirty="0">
              <a:solidFill>
                <a:schemeClr val="tx1"/>
              </a:solidFill>
              <a:latin typeface="Inter" panose="020B0502030000000004" pitchFamily="34" charset="0"/>
              <a:ea typeface="Inter" panose="020B0502030000000004" pitchFamily="34" charset="0"/>
            </a:endParaRPr>
          </a:p>
        </p:txBody>
      </p:sp>
    </p:spTree>
    <p:extLst>
      <p:ext uri="{BB962C8B-B14F-4D97-AF65-F5344CB8AC3E}">
        <p14:creationId xmlns:p14="http://schemas.microsoft.com/office/powerpoint/2010/main" val="22018552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69C9957-20B5-3643-9704-FB82BDE5B395}"/>
              </a:ext>
            </a:extLst>
          </p:cNvPr>
          <p:cNvSpPr/>
          <p:nvPr/>
        </p:nvSpPr>
        <p:spPr>
          <a:xfrm>
            <a:off x="-1957136" y="539097"/>
            <a:ext cx="9197981" cy="276999"/>
          </a:xfrm>
          <a:prstGeom prst="rect">
            <a:avLst/>
          </a:prstGeom>
          <a:solidFill>
            <a:srgbClr val="FFFFFF"/>
          </a:solidFill>
        </p:spPr>
        <p:txBody>
          <a:bodyPr wrap="square">
            <a:spAutoFit/>
          </a:bodyPr>
          <a:lstStyle/>
          <a:p>
            <a:pPr marL="0" marR="0" lvl="0" indent="0" algn="ctr" defTabSz="410765" rtl="0" eaLnBrk="1" fontAlgn="auto" latinLnBrk="0" hangingPunct="0">
              <a:lnSpc>
                <a:spcPct val="100000"/>
              </a:lnSpc>
              <a:spcBef>
                <a:spcPts val="0"/>
              </a:spcBef>
              <a:spcAft>
                <a:spcPts val="600"/>
              </a:spcAft>
              <a:buClrTx/>
              <a:buSzTx/>
              <a:buFontTx/>
              <a:buNone/>
              <a:tabLst/>
              <a:defRPr/>
            </a:pPr>
            <a:r>
              <a:rPr kumimoji="0" lang="en-US" sz="1200" u="none" strike="noStrike" kern="0" cap="none" spc="0" normalizeH="0" baseline="0" noProof="0" dirty="0">
                <a:ln>
                  <a:noFill/>
                </a:ln>
                <a:solidFill>
                  <a:schemeClr val="bg1">
                    <a:lumMod val="75000"/>
                  </a:schemeClr>
                </a:solidFill>
                <a:effectLst/>
                <a:uLnTx/>
                <a:uFillTx/>
                <a:latin typeface="Inter" panose="020B0502030000000004" pitchFamily="34" charset="0"/>
                <a:ea typeface="Inter" panose="020B0502030000000004" pitchFamily="34" charset="0"/>
                <a:sym typeface="Azo Sans"/>
              </a:rPr>
              <a:t>Acquisition </a:t>
            </a:r>
            <a:r>
              <a:rPr kumimoji="0" lang="en-US" sz="1200" u="none" strike="noStrike" kern="0" cap="none" spc="0" normalizeH="0" baseline="0" noProof="0" dirty="0">
                <a:ln>
                  <a:noFill/>
                </a:ln>
                <a:solidFill>
                  <a:schemeClr val="bg1">
                    <a:lumMod val="75000"/>
                  </a:schemeClr>
                </a:solidFill>
                <a:effectLst/>
                <a:uLnTx/>
                <a:uFillTx/>
                <a:latin typeface="Inter" panose="020B0502030000000004" pitchFamily="34" charset="0"/>
                <a:ea typeface="Inter" panose="020B0502030000000004" pitchFamily="34" charset="0"/>
                <a:sym typeface="Wingdings" pitchFamily="2" charset="2"/>
              </a:rPr>
              <a:t> </a:t>
            </a:r>
            <a:r>
              <a:rPr lang="en-US" sz="1200" kern="0" dirty="0">
                <a:solidFill>
                  <a:schemeClr val="bg1">
                    <a:lumMod val="75000"/>
                  </a:schemeClr>
                </a:solidFill>
                <a:latin typeface="Inter" panose="020B0502030000000004" pitchFamily="34" charset="0"/>
                <a:ea typeface="Inter" panose="020B0502030000000004" pitchFamily="34" charset="0"/>
                <a:sym typeface="Azo Sans"/>
              </a:rPr>
              <a:t>Conversion</a:t>
            </a:r>
            <a:r>
              <a:rPr kumimoji="0" lang="en-US" sz="1200" u="none" strike="noStrike" kern="0" cap="none" spc="0" normalizeH="0" baseline="0" noProof="0" dirty="0">
                <a:ln>
                  <a:noFill/>
                </a:ln>
                <a:solidFill>
                  <a:schemeClr val="tx1"/>
                </a:solidFill>
                <a:effectLst/>
                <a:uLnTx/>
                <a:uFillTx/>
                <a:latin typeface="Inter" panose="020B0502030000000004" pitchFamily="34" charset="0"/>
                <a:ea typeface="Inter" panose="020B0502030000000004" pitchFamily="34" charset="0"/>
                <a:sym typeface="Azo Sans"/>
              </a:rPr>
              <a:t> </a:t>
            </a:r>
            <a:r>
              <a:rPr lang="en-US" sz="1200" dirty="0">
                <a:solidFill>
                  <a:schemeClr val="bg1">
                    <a:lumMod val="75000"/>
                  </a:schemeClr>
                </a:solidFill>
                <a:latin typeface="Inter" panose="020B0502030000000004" pitchFamily="34" charset="0"/>
                <a:ea typeface="Inter" panose="020B0502030000000004" pitchFamily="34" charset="0"/>
                <a:sym typeface="Wingdings" pitchFamily="2" charset="2"/>
              </a:rPr>
              <a:t></a:t>
            </a:r>
            <a:r>
              <a:rPr lang="en-US" sz="1200" dirty="0">
                <a:solidFill>
                  <a:schemeClr val="bg1">
                    <a:lumMod val="75000"/>
                  </a:schemeClr>
                </a:solidFill>
                <a:latin typeface="Inter" panose="020B0502030000000004" pitchFamily="34" charset="0"/>
                <a:ea typeface="Inter" panose="020B0502030000000004" pitchFamily="34" charset="0"/>
              </a:rPr>
              <a:t> </a:t>
            </a:r>
            <a:r>
              <a:rPr kumimoji="0" lang="en-US" sz="1200" u="none" strike="noStrike" kern="0" cap="none" spc="0" normalizeH="0" baseline="0" noProof="0" dirty="0">
                <a:ln>
                  <a:noFill/>
                </a:ln>
                <a:solidFill>
                  <a:srgbClr val="007F68"/>
                </a:solidFill>
                <a:effectLst/>
                <a:uLnTx/>
                <a:uFillTx/>
                <a:latin typeface="Inter" panose="020B0502030000000004" pitchFamily="34" charset="0"/>
                <a:ea typeface="Inter" panose="020B0502030000000004" pitchFamily="34" charset="0"/>
                <a:sym typeface="Azo Sans"/>
              </a:rPr>
              <a:t>Expansion</a:t>
            </a:r>
          </a:p>
        </p:txBody>
      </p:sp>
      <p:sp>
        <p:nvSpPr>
          <p:cNvPr id="13" name="Rectangle 12">
            <a:extLst>
              <a:ext uri="{FF2B5EF4-FFF2-40B4-BE49-F238E27FC236}">
                <a16:creationId xmlns:a16="http://schemas.microsoft.com/office/drawing/2014/main" id="{6D41D67C-BBFE-134A-866C-96971C2A125F}"/>
              </a:ext>
            </a:extLst>
          </p:cNvPr>
          <p:cNvSpPr/>
          <p:nvPr/>
        </p:nvSpPr>
        <p:spPr>
          <a:xfrm>
            <a:off x="6544308" y="3651264"/>
            <a:ext cx="4578641" cy="2893806"/>
          </a:xfrm>
          <a:prstGeom prst="rect">
            <a:avLst/>
          </a:prstGeom>
          <a:solidFill>
            <a:schemeClr val="bg1"/>
          </a:solidFill>
          <a:ln w="3175" cap="flat">
            <a:noFill/>
            <a:miter lim="400000"/>
          </a:ln>
          <a:effectLst>
            <a:outerShdw blurRad="952500" sx="102000" sy="102000" algn="ctr" rotWithShape="0">
              <a:prstClr val="black">
                <a:alpha val="8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2" name="Rectangle 1">
            <a:extLst>
              <a:ext uri="{FF2B5EF4-FFF2-40B4-BE49-F238E27FC236}">
                <a16:creationId xmlns:a16="http://schemas.microsoft.com/office/drawing/2014/main" id="{68A29017-4132-7346-973D-72E7A574D6C8}"/>
              </a:ext>
            </a:extLst>
          </p:cNvPr>
          <p:cNvSpPr/>
          <p:nvPr/>
        </p:nvSpPr>
        <p:spPr>
          <a:xfrm>
            <a:off x="6544308" y="555139"/>
            <a:ext cx="4578641" cy="2893806"/>
          </a:xfrm>
          <a:prstGeom prst="rect">
            <a:avLst/>
          </a:prstGeom>
          <a:solidFill>
            <a:schemeClr val="bg1"/>
          </a:solidFill>
          <a:ln w="3175" cap="flat">
            <a:noFill/>
            <a:miter lim="400000"/>
          </a:ln>
          <a:effectLst>
            <a:outerShdw blurRad="952500" sx="102000" sy="102000" algn="ctr" rotWithShape="0">
              <a:prstClr val="black">
                <a:alpha val="8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8" name="Picture 7">
            <a:extLst>
              <a:ext uri="{FF2B5EF4-FFF2-40B4-BE49-F238E27FC236}">
                <a16:creationId xmlns:a16="http://schemas.microsoft.com/office/drawing/2014/main" id="{562F7585-DB14-A442-80E3-2DD2AA85617E}"/>
              </a:ext>
            </a:extLst>
          </p:cNvPr>
          <p:cNvPicPr>
            <a:picLocks noChangeAspect="1"/>
          </p:cNvPicPr>
          <p:nvPr/>
        </p:nvPicPr>
        <p:blipFill>
          <a:blip r:embed="rId3"/>
          <a:stretch>
            <a:fillRect/>
          </a:stretch>
        </p:blipFill>
        <p:spPr>
          <a:xfrm>
            <a:off x="6740710" y="768920"/>
            <a:ext cx="4182665" cy="2660080"/>
          </a:xfrm>
          <a:prstGeom prst="rect">
            <a:avLst/>
          </a:prstGeom>
          <a:ln>
            <a:noFill/>
          </a:ln>
        </p:spPr>
      </p:pic>
      <p:pic>
        <p:nvPicPr>
          <p:cNvPr id="12" name="Picture 11">
            <a:extLst>
              <a:ext uri="{FF2B5EF4-FFF2-40B4-BE49-F238E27FC236}">
                <a16:creationId xmlns:a16="http://schemas.microsoft.com/office/drawing/2014/main" id="{1EDAFCDF-8875-DF40-B66A-4FF1DC7B04F9}"/>
              </a:ext>
            </a:extLst>
          </p:cNvPr>
          <p:cNvPicPr>
            <a:picLocks noChangeAspect="1"/>
          </p:cNvPicPr>
          <p:nvPr/>
        </p:nvPicPr>
        <p:blipFill>
          <a:blip r:embed="rId4"/>
          <a:stretch>
            <a:fillRect/>
          </a:stretch>
        </p:blipFill>
        <p:spPr>
          <a:xfrm>
            <a:off x="7103668" y="3955896"/>
            <a:ext cx="3456748" cy="2180971"/>
          </a:xfrm>
          <a:prstGeom prst="rect">
            <a:avLst/>
          </a:prstGeom>
          <a:ln>
            <a:noFill/>
          </a:ln>
        </p:spPr>
      </p:pic>
      <p:sp>
        <p:nvSpPr>
          <p:cNvPr id="17" name="Rectangle 16">
            <a:extLst>
              <a:ext uri="{FF2B5EF4-FFF2-40B4-BE49-F238E27FC236}">
                <a16:creationId xmlns:a16="http://schemas.microsoft.com/office/drawing/2014/main" id="{99DFE50F-F230-4549-96AA-74EBC34BAD36}"/>
              </a:ext>
            </a:extLst>
          </p:cNvPr>
          <p:cNvSpPr/>
          <p:nvPr/>
        </p:nvSpPr>
        <p:spPr>
          <a:xfrm>
            <a:off x="881148" y="2162091"/>
            <a:ext cx="5054138" cy="3044551"/>
          </a:xfrm>
          <a:prstGeom prst="rect">
            <a:avLst/>
          </a:prstGeom>
        </p:spPr>
        <p:txBody>
          <a:bodyPr wrap="square">
            <a:spAutoFit/>
          </a:bodyPr>
          <a:lstStyle/>
          <a:p>
            <a:pPr lvl="0">
              <a:lnSpc>
                <a:spcPct val="150000"/>
              </a:lnSpc>
            </a:pPr>
            <a:r>
              <a:rPr lang="en-US" sz="3200" dirty="0">
                <a:latin typeface="Inter" panose="020B0502030000000004" pitchFamily="34" charset="0"/>
                <a:ea typeface="Inter" panose="020B0502030000000004" pitchFamily="34" charset="0"/>
              </a:rPr>
              <a:t>Build it Into the Product</a:t>
            </a:r>
            <a:endParaRPr lang="en-US" sz="3200" b="1" dirty="0">
              <a:solidFill>
                <a:schemeClr val="tx1"/>
              </a:solidFill>
              <a:latin typeface="Inter" panose="020B0502030000000004" pitchFamily="34" charset="0"/>
              <a:ea typeface="Inter" panose="020B0502030000000004" pitchFamily="34" charset="0"/>
            </a:endParaRPr>
          </a:p>
          <a:p>
            <a:pPr>
              <a:lnSpc>
                <a:spcPct val="150000"/>
              </a:lnSpc>
            </a:pPr>
            <a:r>
              <a:rPr lang="en-US" sz="2000" dirty="0">
                <a:solidFill>
                  <a:schemeClr val="bg1">
                    <a:lumMod val="95000"/>
                  </a:schemeClr>
                </a:solidFill>
                <a:latin typeface="Inter" panose="020B0502030000000004" pitchFamily="34" charset="0"/>
                <a:ea typeface="Inter" panose="020B0502030000000004" pitchFamily="34" charset="0"/>
              </a:rPr>
              <a:t>Easy to Share</a:t>
            </a:r>
          </a:p>
          <a:p>
            <a:pPr lvl="0">
              <a:lnSpc>
                <a:spcPct val="150000"/>
              </a:lnSpc>
            </a:pPr>
            <a:r>
              <a:rPr lang="en-US" sz="2000" dirty="0">
                <a:solidFill>
                  <a:schemeClr val="bg1">
                    <a:lumMod val="95000"/>
                  </a:schemeClr>
                </a:solidFill>
                <a:latin typeface="Inter" panose="020B0502030000000004" pitchFamily="34" charset="0"/>
                <a:ea typeface="Inter" panose="020B0502030000000004" pitchFamily="34" charset="0"/>
              </a:rPr>
              <a:t>Just-In-Time Upgrading</a:t>
            </a:r>
          </a:p>
          <a:p>
            <a:pPr lvl="0">
              <a:lnSpc>
                <a:spcPct val="150000"/>
              </a:lnSpc>
            </a:pPr>
            <a:r>
              <a:rPr lang="en-US" sz="2000" dirty="0">
                <a:solidFill>
                  <a:srgbClr val="007F68"/>
                </a:solidFill>
                <a:latin typeface="Inter" panose="020B0502030000000004" pitchFamily="34" charset="0"/>
                <a:ea typeface="Inter" panose="020B0502030000000004" pitchFamily="34" charset="0"/>
              </a:rPr>
              <a:t>Incentivize Invites</a:t>
            </a:r>
          </a:p>
          <a:p>
            <a:pPr lvl="0">
              <a:lnSpc>
                <a:spcPct val="150000"/>
              </a:lnSpc>
            </a:pPr>
            <a:r>
              <a:rPr lang="en-US" sz="2000" dirty="0">
                <a:solidFill>
                  <a:schemeClr val="bg1">
                    <a:lumMod val="95000"/>
                  </a:schemeClr>
                </a:solidFill>
                <a:latin typeface="Inter" panose="020B0502030000000004" pitchFamily="34" charset="0"/>
                <a:ea typeface="Inter" panose="020B0502030000000004" pitchFamily="34" charset="0"/>
              </a:rPr>
              <a:t>Branded Experiences</a:t>
            </a:r>
          </a:p>
          <a:p>
            <a:pPr lvl="0">
              <a:lnSpc>
                <a:spcPct val="150000"/>
              </a:lnSpc>
            </a:pPr>
            <a:endParaRPr lang="en-US" dirty="0">
              <a:solidFill>
                <a:schemeClr val="tx1"/>
              </a:solidFill>
              <a:latin typeface="Inter" panose="020B0502030000000004" pitchFamily="34" charset="0"/>
              <a:ea typeface="Inter" panose="020B0502030000000004" pitchFamily="34" charset="0"/>
            </a:endParaRPr>
          </a:p>
        </p:txBody>
      </p:sp>
    </p:spTree>
    <p:extLst>
      <p:ext uri="{BB962C8B-B14F-4D97-AF65-F5344CB8AC3E}">
        <p14:creationId xmlns:p14="http://schemas.microsoft.com/office/powerpoint/2010/main" val="22676669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8640836-BABC-C945-9798-0E4AE7CC5474}"/>
              </a:ext>
            </a:extLst>
          </p:cNvPr>
          <p:cNvSpPr/>
          <p:nvPr/>
        </p:nvSpPr>
        <p:spPr>
          <a:xfrm>
            <a:off x="881148" y="2162091"/>
            <a:ext cx="5054138" cy="3044551"/>
          </a:xfrm>
          <a:prstGeom prst="rect">
            <a:avLst/>
          </a:prstGeom>
        </p:spPr>
        <p:txBody>
          <a:bodyPr wrap="square">
            <a:spAutoFit/>
          </a:bodyPr>
          <a:lstStyle/>
          <a:p>
            <a:pPr lvl="0">
              <a:lnSpc>
                <a:spcPct val="150000"/>
              </a:lnSpc>
            </a:pPr>
            <a:r>
              <a:rPr lang="en-US" sz="3200" dirty="0">
                <a:latin typeface="Inter" panose="020B0502030000000004" pitchFamily="34" charset="0"/>
                <a:ea typeface="Inter" panose="020B0502030000000004" pitchFamily="34" charset="0"/>
              </a:rPr>
              <a:t>Build it Into the Product</a:t>
            </a:r>
            <a:endParaRPr lang="en-US" sz="3200" b="1" dirty="0">
              <a:solidFill>
                <a:schemeClr val="tx1"/>
              </a:solidFill>
              <a:latin typeface="Inter" panose="020B0502030000000004" pitchFamily="34" charset="0"/>
              <a:ea typeface="Inter" panose="020B0502030000000004" pitchFamily="34" charset="0"/>
            </a:endParaRPr>
          </a:p>
          <a:p>
            <a:pPr>
              <a:lnSpc>
                <a:spcPct val="150000"/>
              </a:lnSpc>
            </a:pPr>
            <a:r>
              <a:rPr lang="en-US" sz="2000" dirty="0">
                <a:solidFill>
                  <a:schemeClr val="bg1">
                    <a:lumMod val="95000"/>
                  </a:schemeClr>
                </a:solidFill>
                <a:latin typeface="Inter" panose="020B0502030000000004" pitchFamily="34" charset="0"/>
                <a:ea typeface="Inter" panose="020B0502030000000004" pitchFamily="34" charset="0"/>
              </a:rPr>
              <a:t>Easy to Share</a:t>
            </a:r>
          </a:p>
          <a:p>
            <a:pPr lvl="0">
              <a:lnSpc>
                <a:spcPct val="150000"/>
              </a:lnSpc>
            </a:pPr>
            <a:r>
              <a:rPr lang="en-US" sz="2000" dirty="0">
                <a:solidFill>
                  <a:schemeClr val="bg1">
                    <a:lumMod val="95000"/>
                  </a:schemeClr>
                </a:solidFill>
                <a:latin typeface="Inter" panose="020B0502030000000004" pitchFamily="34" charset="0"/>
                <a:ea typeface="Inter" panose="020B0502030000000004" pitchFamily="34" charset="0"/>
              </a:rPr>
              <a:t>Just-In-Time Upgrading</a:t>
            </a:r>
          </a:p>
          <a:p>
            <a:pPr>
              <a:lnSpc>
                <a:spcPct val="150000"/>
              </a:lnSpc>
            </a:pPr>
            <a:r>
              <a:rPr lang="en-US" sz="2000" dirty="0">
                <a:solidFill>
                  <a:schemeClr val="bg1">
                    <a:lumMod val="95000"/>
                  </a:schemeClr>
                </a:solidFill>
                <a:latin typeface="Inter" panose="020B0502030000000004" pitchFamily="34" charset="0"/>
                <a:ea typeface="Inter" panose="020B0502030000000004" pitchFamily="34" charset="0"/>
              </a:rPr>
              <a:t>Incentivize Invites</a:t>
            </a:r>
          </a:p>
          <a:p>
            <a:pPr lvl="0">
              <a:lnSpc>
                <a:spcPct val="150000"/>
              </a:lnSpc>
            </a:pPr>
            <a:r>
              <a:rPr lang="en-US" sz="2000" dirty="0">
                <a:solidFill>
                  <a:srgbClr val="007F68"/>
                </a:solidFill>
                <a:latin typeface="Inter" panose="020B0502030000000004" pitchFamily="34" charset="0"/>
                <a:ea typeface="Inter" panose="020B0502030000000004" pitchFamily="34" charset="0"/>
              </a:rPr>
              <a:t>Branded Experiences</a:t>
            </a:r>
          </a:p>
          <a:p>
            <a:pPr lvl="0">
              <a:lnSpc>
                <a:spcPct val="150000"/>
              </a:lnSpc>
            </a:pPr>
            <a:endParaRPr lang="en-US" dirty="0">
              <a:solidFill>
                <a:schemeClr val="tx1"/>
              </a:solidFill>
              <a:latin typeface="Inter" panose="020B0502030000000004" pitchFamily="34" charset="0"/>
              <a:ea typeface="Inter" panose="020B0502030000000004" pitchFamily="34" charset="0"/>
            </a:endParaRPr>
          </a:p>
        </p:txBody>
      </p:sp>
      <p:grpSp>
        <p:nvGrpSpPr>
          <p:cNvPr id="3" name="Group 2">
            <a:extLst>
              <a:ext uri="{FF2B5EF4-FFF2-40B4-BE49-F238E27FC236}">
                <a16:creationId xmlns:a16="http://schemas.microsoft.com/office/drawing/2014/main" id="{39D3BE75-5351-5443-BCF7-DDD8C749C8FD}"/>
              </a:ext>
            </a:extLst>
          </p:cNvPr>
          <p:cNvGrpSpPr/>
          <p:nvPr/>
        </p:nvGrpSpPr>
        <p:grpSpPr>
          <a:xfrm>
            <a:off x="6256716" y="1878454"/>
            <a:ext cx="5421205" cy="3611824"/>
            <a:chOff x="5355249" y="2275629"/>
            <a:chExt cx="5834367" cy="3887089"/>
          </a:xfrm>
        </p:grpSpPr>
        <p:pic>
          <p:nvPicPr>
            <p:cNvPr id="2" name="Picture 1">
              <a:extLst>
                <a:ext uri="{FF2B5EF4-FFF2-40B4-BE49-F238E27FC236}">
                  <a16:creationId xmlns:a16="http://schemas.microsoft.com/office/drawing/2014/main" id="{32AEBCF7-C377-6743-87C3-2A95DE38C28A}"/>
                </a:ext>
              </a:extLst>
            </p:cNvPr>
            <p:cNvPicPr>
              <a:picLocks noChangeAspect="1"/>
            </p:cNvPicPr>
            <p:nvPr/>
          </p:nvPicPr>
          <p:blipFill>
            <a:blip r:embed="rId3"/>
            <a:stretch>
              <a:fillRect/>
            </a:stretch>
          </p:blipFill>
          <p:spPr>
            <a:xfrm>
              <a:off x="5355249" y="2404534"/>
              <a:ext cx="5655777" cy="3758184"/>
            </a:xfrm>
            <a:prstGeom prst="rect">
              <a:avLst/>
            </a:prstGeom>
            <a:effectLst>
              <a:outerShdw blurRad="952500" sx="102000" sy="102000" algn="ctr" rotWithShape="0">
                <a:prstClr val="black">
                  <a:alpha val="8000"/>
                </a:prstClr>
              </a:outerShdw>
            </a:effectLst>
          </p:spPr>
        </p:pic>
        <p:sp>
          <p:nvSpPr>
            <p:cNvPr id="11" name="Rounded Rectangle 10">
              <a:extLst>
                <a:ext uri="{FF2B5EF4-FFF2-40B4-BE49-F238E27FC236}">
                  <a16:creationId xmlns:a16="http://schemas.microsoft.com/office/drawing/2014/main" id="{773D7623-ABDC-8F4A-AD27-8963F5F4EA01}"/>
                </a:ext>
              </a:extLst>
            </p:cNvPr>
            <p:cNvSpPr/>
            <p:nvPr/>
          </p:nvSpPr>
          <p:spPr>
            <a:xfrm>
              <a:off x="10292868" y="2275629"/>
              <a:ext cx="896748" cy="806935"/>
            </a:xfrm>
            <a:prstGeom prst="roundRect">
              <a:avLst/>
            </a:prstGeom>
            <a:solidFill>
              <a:srgbClr val="94E6D3">
                <a:alpha val="24706"/>
              </a:srgbClr>
            </a:solidFill>
            <a:ln w="19050" cap="flat">
              <a:solidFill>
                <a:srgbClr val="007F68"/>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sp>
        <p:nvSpPr>
          <p:cNvPr id="12" name="Rectangle 11">
            <a:extLst>
              <a:ext uri="{FF2B5EF4-FFF2-40B4-BE49-F238E27FC236}">
                <a16:creationId xmlns:a16="http://schemas.microsoft.com/office/drawing/2014/main" id="{1FA99AA9-2BCF-344F-9048-CCA0620C4DB5}"/>
              </a:ext>
            </a:extLst>
          </p:cNvPr>
          <p:cNvSpPr/>
          <p:nvPr/>
        </p:nvSpPr>
        <p:spPr>
          <a:xfrm>
            <a:off x="-1957136" y="539097"/>
            <a:ext cx="9197981" cy="276999"/>
          </a:xfrm>
          <a:prstGeom prst="rect">
            <a:avLst/>
          </a:prstGeom>
          <a:solidFill>
            <a:srgbClr val="FFFFFF"/>
          </a:solidFill>
        </p:spPr>
        <p:txBody>
          <a:bodyPr wrap="square">
            <a:spAutoFit/>
          </a:bodyPr>
          <a:lstStyle/>
          <a:p>
            <a:pPr marL="0" marR="0" lvl="0" indent="0" algn="ctr" defTabSz="410765" rtl="0" eaLnBrk="1" fontAlgn="auto" latinLnBrk="0" hangingPunct="0">
              <a:lnSpc>
                <a:spcPct val="100000"/>
              </a:lnSpc>
              <a:spcBef>
                <a:spcPts val="0"/>
              </a:spcBef>
              <a:spcAft>
                <a:spcPts val="600"/>
              </a:spcAft>
              <a:buClrTx/>
              <a:buSzTx/>
              <a:buFontTx/>
              <a:buNone/>
              <a:tabLst/>
              <a:defRPr/>
            </a:pPr>
            <a:r>
              <a:rPr kumimoji="0" lang="en-US" sz="1200" u="none" strike="noStrike" kern="0" cap="none" spc="0" normalizeH="0" baseline="0" noProof="0" dirty="0">
                <a:ln>
                  <a:noFill/>
                </a:ln>
                <a:solidFill>
                  <a:schemeClr val="bg1">
                    <a:lumMod val="75000"/>
                  </a:schemeClr>
                </a:solidFill>
                <a:effectLst/>
                <a:uLnTx/>
                <a:uFillTx/>
                <a:latin typeface="Inter" panose="020B0502030000000004" pitchFamily="34" charset="0"/>
                <a:ea typeface="Inter" panose="020B0502030000000004" pitchFamily="34" charset="0"/>
                <a:sym typeface="Azo Sans"/>
              </a:rPr>
              <a:t>Acquisition </a:t>
            </a:r>
            <a:r>
              <a:rPr kumimoji="0" lang="en-US" sz="1200" u="none" strike="noStrike" kern="0" cap="none" spc="0" normalizeH="0" baseline="0" noProof="0" dirty="0">
                <a:ln>
                  <a:noFill/>
                </a:ln>
                <a:solidFill>
                  <a:schemeClr val="bg1">
                    <a:lumMod val="75000"/>
                  </a:schemeClr>
                </a:solidFill>
                <a:effectLst/>
                <a:uLnTx/>
                <a:uFillTx/>
                <a:latin typeface="Inter" panose="020B0502030000000004" pitchFamily="34" charset="0"/>
                <a:ea typeface="Inter" panose="020B0502030000000004" pitchFamily="34" charset="0"/>
                <a:sym typeface="Wingdings" pitchFamily="2" charset="2"/>
              </a:rPr>
              <a:t> </a:t>
            </a:r>
            <a:r>
              <a:rPr lang="en-US" sz="1200" kern="0" dirty="0">
                <a:solidFill>
                  <a:schemeClr val="bg1">
                    <a:lumMod val="75000"/>
                  </a:schemeClr>
                </a:solidFill>
                <a:latin typeface="Inter" panose="020B0502030000000004" pitchFamily="34" charset="0"/>
                <a:ea typeface="Inter" panose="020B0502030000000004" pitchFamily="34" charset="0"/>
                <a:sym typeface="Azo Sans"/>
              </a:rPr>
              <a:t>Conversion</a:t>
            </a:r>
            <a:r>
              <a:rPr kumimoji="0" lang="en-US" sz="1200" u="none" strike="noStrike" kern="0" cap="none" spc="0" normalizeH="0" baseline="0" noProof="0" dirty="0">
                <a:ln>
                  <a:noFill/>
                </a:ln>
                <a:solidFill>
                  <a:schemeClr val="tx1"/>
                </a:solidFill>
                <a:effectLst/>
                <a:uLnTx/>
                <a:uFillTx/>
                <a:latin typeface="Inter" panose="020B0502030000000004" pitchFamily="34" charset="0"/>
                <a:ea typeface="Inter" panose="020B0502030000000004" pitchFamily="34" charset="0"/>
                <a:sym typeface="Azo Sans"/>
              </a:rPr>
              <a:t> </a:t>
            </a:r>
            <a:r>
              <a:rPr lang="en-US" sz="1200" dirty="0">
                <a:solidFill>
                  <a:schemeClr val="bg1">
                    <a:lumMod val="75000"/>
                  </a:schemeClr>
                </a:solidFill>
                <a:latin typeface="Inter" panose="020B0502030000000004" pitchFamily="34" charset="0"/>
                <a:ea typeface="Inter" panose="020B0502030000000004" pitchFamily="34" charset="0"/>
                <a:sym typeface="Wingdings" pitchFamily="2" charset="2"/>
              </a:rPr>
              <a:t></a:t>
            </a:r>
            <a:r>
              <a:rPr lang="en-US" sz="1200" dirty="0">
                <a:solidFill>
                  <a:schemeClr val="bg1">
                    <a:lumMod val="75000"/>
                  </a:schemeClr>
                </a:solidFill>
                <a:latin typeface="Inter" panose="020B0502030000000004" pitchFamily="34" charset="0"/>
                <a:ea typeface="Inter" panose="020B0502030000000004" pitchFamily="34" charset="0"/>
              </a:rPr>
              <a:t> </a:t>
            </a:r>
            <a:r>
              <a:rPr kumimoji="0" lang="en-US" sz="1200" u="none" strike="noStrike" kern="0" cap="none" spc="0" normalizeH="0" baseline="0" noProof="0" dirty="0">
                <a:ln>
                  <a:noFill/>
                </a:ln>
                <a:solidFill>
                  <a:srgbClr val="007F68"/>
                </a:solidFill>
                <a:effectLst/>
                <a:uLnTx/>
                <a:uFillTx/>
                <a:latin typeface="Inter" panose="020B0502030000000004" pitchFamily="34" charset="0"/>
                <a:ea typeface="Inter" panose="020B0502030000000004" pitchFamily="34" charset="0"/>
                <a:sym typeface="Azo Sans"/>
              </a:rPr>
              <a:t>Expansion</a:t>
            </a:r>
          </a:p>
        </p:txBody>
      </p:sp>
    </p:spTree>
    <p:extLst>
      <p:ext uri="{BB962C8B-B14F-4D97-AF65-F5344CB8AC3E}">
        <p14:creationId xmlns:p14="http://schemas.microsoft.com/office/powerpoint/2010/main" val="13809488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8E6EB6D-60A7-0F49-A8DE-C668A3396607}"/>
              </a:ext>
            </a:extLst>
          </p:cNvPr>
          <p:cNvSpPr/>
          <p:nvPr/>
        </p:nvSpPr>
        <p:spPr>
          <a:xfrm>
            <a:off x="1187116" y="1227541"/>
            <a:ext cx="9197982" cy="3570208"/>
          </a:xfrm>
          <a:prstGeom prst="rect">
            <a:avLst/>
          </a:prstGeom>
        </p:spPr>
        <p:txBody>
          <a:bodyPr wrap="square">
            <a:spAutoFit/>
          </a:bodyPr>
          <a:lstStyle/>
          <a:p>
            <a:pPr lvl="0">
              <a:lnSpc>
                <a:spcPct val="150000"/>
              </a:lnSpc>
            </a:pPr>
            <a:r>
              <a:rPr lang="en-US" sz="3200" b="1" dirty="0">
                <a:latin typeface="Inter" panose="020B0502030000000004" pitchFamily="34" charset="0"/>
                <a:ea typeface="Inter" panose="020B0502030000000004" pitchFamily="34" charset="0"/>
              </a:rPr>
              <a:t>Expansion Key Takeaways</a:t>
            </a:r>
          </a:p>
          <a:p>
            <a:pPr lvl="0">
              <a:lnSpc>
                <a:spcPct val="150000"/>
              </a:lnSpc>
            </a:pPr>
            <a:r>
              <a:rPr lang="en-US" sz="2000" dirty="0">
                <a:solidFill>
                  <a:srgbClr val="007F68"/>
                </a:solidFill>
                <a:latin typeface="Inter" panose="020B0502030000000004" pitchFamily="34" charset="0"/>
                <a:ea typeface="Inter" panose="020B0502030000000004" pitchFamily="34" charset="0"/>
              </a:rPr>
              <a:t>When the product needs to grow accounts:</a:t>
            </a:r>
          </a:p>
          <a:p>
            <a:pPr lvl="0">
              <a:spcAft>
                <a:spcPts val="1200"/>
              </a:spcAft>
            </a:pPr>
            <a:endParaRPr lang="en-US" dirty="0">
              <a:solidFill>
                <a:schemeClr val="tx1"/>
              </a:solidFill>
              <a:latin typeface="Inter" panose="020B0502030000000004" pitchFamily="34" charset="0"/>
              <a:ea typeface="Inter" panose="020B0502030000000004" pitchFamily="34" charset="0"/>
            </a:endParaRPr>
          </a:p>
          <a:p>
            <a:pPr lvl="0">
              <a:spcAft>
                <a:spcPts val="1800"/>
              </a:spcAft>
            </a:pPr>
            <a:r>
              <a:rPr lang="en-US" dirty="0">
                <a:solidFill>
                  <a:schemeClr val="tx1"/>
                </a:solidFill>
                <a:latin typeface="Inter" panose="020B0502030000000004" pitchFamily="34" charset="0"/>
                <a:ea typeface="Inter" panose="020B0502030000000004" pitchFamily="34" charset="0"/>
              </a:rPr>
              <a:t>Don’t make it hard for people to give you their money: Show users how they can get more value when they need or want it.</a:t>
            </a:r>
          </a:p>
          <a:p>
            <a:pPr lvl="0">
              <a:spcAft>
                <a:spcPts val="1800"/>
              </a:spcAft>
            </a:pPr>
            <a:r>
              <a:rPr lang="en-US" dirty="0">
                <a:solidFill>
                  <a:schemeClr val="tx1"/>
                </a:solidFill>
                <a:latin typeface="Inter" panose="020B0502030000000004" pitchFamily="34" charset="0"/>
                <a:ea typeface="Inter" panose="020B0502030000000004" pitchFamily="34" charset="0"/>
              </a:rPr>
              <a:t>Capitalize on your value to incentivize your users to invite others.</a:t>
            </a:r>
          </a:p>
          <a:p>
            <a:pPr lvl="0">
              <a:spcAft>
                <a:spcPts val="1800"/>
              </a:spcAft>
            </a:pPr>
            <a:r>
              <a:rPr lang="en-US" dirty="0">
                <a:solidFill>
                  <a:schemeClr val="tx1"/>
                </a:solidFill>
                <a:latin typeface="Inter" panose="020B0502030000000004" pitchFamily="34" charset="0"/>
                <a:ea typeface="Inter" panose="020B0502030000000004" pitchFamily="34" charset="0"/>
              </a:rPr>
              <a:t>Branded experiences are like digital word-of-mouth: a great way to allow people who value what you do to effortlessly share it with others</a:t>
            </a:r>
          </a:p>
        </p:txBody>
      </p:sp>
      <p:sp>
        <p:nvSpPr>
          <p:cNvPr id="7" name="Rectangle 6">
            <a:extLst>
              <a:ext uri="{FF2B5EF4-FFF2-40B4-BE49-F238E27FC236}">
                <a16:creationId xmlns:a16="http://schemas.microsoft.com/office/drawing/2014/main" id="{E8612FD3-7CEB-E140-98FD-F660D309E7B1}"/>
              </a:ext>
            </a:extLst>
          </p:cNvPr>
          <p:cNvSpPr/>
          <p:nvPr/>
        </p:nvSpPr>
        <p:spPr>
          <a:xfrm>
            <a:off x="-1957136" y="539097"/>
            <a:ext cx="9197981" cy="276999"/>
          </a:xfrm>
          <a:prstGeom prst="rect">
            <a:avLst/>
          </a:prstGeom>
          <a:solidFill>
            <a:srgbClr val="FFFFFF"/>
          </a:solidFill>
        </p:spPr>
        <p:txBody>
          <a:bodyPr wrap="square">
            <a:spAutoFit/>
          </a:bodyPr>
          <a:lstStyle/>
          <a:p>
            <a:pPr marL="0" marR="0" lvl="0" indent="0" algn="ctr" defTabSz="410765" rtl="0" eaLnBrk="1" fontAlgn="auto" latinLnBrk="0" hangingPunct="0">
              <a:lnSpc>
                <a:spcPct val="100000"/>
              </a:lnSpc>
              <a:spcBef>
                <a:spcPts val="0"/>
              </a:spcBef>
              <a:spcAft>
                <a:spcPts val="600"/>
              </a:spcAft>
              <a:buClrTx/>
              <a:buSzTx/>
              <a:buFontTx/>
              <a:buNone/>
              <a:tabLst/>
              <a:defRPr/>
            </a:pPr>
            <a:r>
              <a:rPr kumimoji="0" lang="en-US" sz="1200" u="none" strike="noStrike" kern="0" cap="none" spc="0" normalizeH="0" baseline="0" noProof="0" dirty="0">
                <a:ln>
                  <a:noFill/>
                </a:ln>
                <a:solidFill>
                  <a:schemeClr val="bg1">
                    <a:lumMod val="75000"/>
                  </a:schemeClr>
                </a:solidFill>
                <a:effectLst/>
                <a:uLnTx/>
                <a:uFillTx/>
                <a:latin typeface="Inter" panose="020B0502030000000004" pitchFamily="34" charset="0"/>
                <a:ea typeface="Inter" panose="020B0502030000000004" pitchFamily="34" charset="0"/>
                <a:sym typeface="Azo Sans"/>
              </a:rPr>
              <a:t>Acquisition </a:t>
            </a:r>
            <a:r>
              <a:rPr kumimoji="0" lang="en-US" sz="1200" u="none" strike="noStrike" kern="0" cap="none" spc="0" normalizeH="0" baseline="0" noProof="0" dirty="0">
                <a:ln>
                  <a:noFill/>
                </a:ln>
                <a:solidFill>
                  <a:schemeClr val="bg1">
                    <a:lumMod val="75000"/>
                  </a:schemeClr>
                </a:solidFill>
                <a:effectLst/>
                <a:uLnTx/>
                <a:uFillTx/>
                <a:latin typeface="Inter" panose="020B0502030000000004" pitchFamily="34" charset="0"/>
                <a:ea typeface="Inter" panose="020B0502030000000004" pitchFamily="34" charset="0"/>
                <a:sym typeface="Wingdings" pitchFamily="2" charset="2"/>
              </a:rPr>
              <a:t> </a:t>
            </a:r>
            <a:r>
              <a:rPr lang="en-US" sz="1200" kern="0" dirty="0">
                <a:solidFill>
                  <a:schemeClr val="bg1">
                    <a:lumMod val="75000"/>
                  </a:schemeClr>
                </a:solidFill>
                <a:latin typeface="Inter" panose="020B0502030000000004" pitchFamily="34" charset="0"/>
                <a:ea typeface="Inter" panose="020B0502030000000004" pitchFamily="34" charset="0"/>
                <a:sym typeface="Azo Sans"/>
              </a:rPr>
              <a:t>Conversion</a:t>
            </a:r>
            <a:r>
              <a:rPr kumimoji="0" lang="en-US" sz="1200" u="none" strike="noStrike" kern="0" cap="none" spc="0" normalizeH="0" baseline="0" noProof="0" dirty="0">
                <a:ln>
                  <a:noFill/>
                </a:ln>
                <a:solidFill>
                  <a:schemeClr val="tx1"/>
                </a:solidFill>
                <a:effectLst/>
                <a:uLnTx/>
                <a:uFillTx/>
                <a:latin typeface="Inter" panose="020B0502030000000004" pitchFamily="34" charset="0"/>
                <a:ea typeface="Inter" panose="020B0502030000000004" pitchFamily="34" charset="0"/>
                <a:sym typeface="Azo Sans"/>
              </a:rPr>
              <a:t> </a:t>
            </a:r>
            <a:r>
              <a:rPr lang="en-US" sz="1200" dirty="0">
                <a:solidFill>
                  <a:schemeClr val="bg1">
                    <a:lumMod val="75000"/>
                  </a:schemeClr>
                </a:solidFill>
                <a:latin typeface="Inter" panose="020B0502030000000004" pitchFamily="34" charset="0"/>
                <a:ea typeface="Inter" panose="020B0502030000000004" pitchFamily="34" charset="0"/>
                <a:sym typeface="Wingdings" pitchFamily="2" charset="2"/>
              </a:rPr>
              <a:t></a:t>
            </a:r>
            <a:r>
              <a:rPr lang="en-US" sz="1200" dirty="0">
                <a:solidFill>
                  <a:schemeClr val="bg1">
                    <a:lumMod val="75000"/>
                  </a:schemeClr>
                </a:solidFill>
                <a:latin typeface="Inter" panose="020B0502030000000004" pitchFamily="34" charset="0"/>
                <a:ea typeface="Inter" panose="020B0502030000000004" pitchFamily="34" charset="0"/>
              </a:rPr>
              <a:t> </a:t>
            </a:r>
            <a:r>
              <a:rPr kumimoji="0" lang="en-US" sz="1200" u="none" strike="noStrike" kern="0" cap="none" spc="0" normalizeH="0" baseline="0" noProof="0" dirty="0">
                <a:ln>
                  <a:noFill/>
                </a:ln>
                <a:solidFill>
                  <a:srgbClr val="007F68"/>
                </a:solidFill>
                <a:effectLst/>
                <a:uLnTx/>
                <a:uFillTx/>
                <a:latin typeface="Inter" panose="020B0502030000000004" pitchFamily="34" charset="0"/>
                <a:ea typeface="Inter" panose="020B0502030000000004" pitchFamily="34" charset="0"/>
                <a:sym typeface="Azo Sans"/>
              </a:rPr>
              <a:t>Expansion</a:t>
            </a:r>
          </a:p>
        </p:txBody>
      </p:sp>
    </p:spTree>
    <p:extLst>
      <p:ext uri="{BB962C8B-B14F-4D97-AF65-F5344CB8AC3E}">
        <p14:creationId xmlns:p14="http://schemas.microsoft.com/office/powerpoint/2010/main" val="37940789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18186EF-3530-AC4D-8B72-B1DB0E4C167B}"/>
              </a:ext>
            </a:extLst>
          </p:cNvPr>
          <p:cNvSpPr/>
          <p:nvPr/>
        </p:nvSpPr>
        <p:spPr>
          <a:xfrm>
            <a:off x="2116386" y="2177243"/>
            <a:ext cx="9046914" cy="492443"/>
          </a:xfrm>
          <a:prstGeom prst="rect">
            <a:avLst/>
          </a:prstGeom>
        </p:spPr>
        <p:txBody>
          <a:bodyPr wrap="square" lIns="0" tIns="0" rIns="0" bIns="0">
            <a:spAutoFit/>
          </a:bodyPr>
          <a:lstStyle/>
          <a:p>
            <a:r>
              <a:rPr lang="en-US" sz="3200" dirty="0">
                <a:latin typeface="Inter" panose="020B0502030000000004" pitchFamily="34" charset="0"/>
                <a:ea typeface="Inter" panose="020B0502030000000004" pitchFamily="34" charset="0"/>
              </a:rPr>
              <a:t>What does it mean for an organization?</a:t>
            </a:r>
          </a:p>
        </p:txBody>
      </p:sp>
      <p:cxnSp>
        <p:nvCxnSpPr>
          <p:cNvPr id="7" name="Straight Connector 6">
            <a:extLst>
              <a:ext uri="{FF2B5EF4-FFF2-40B4-BE49-F238E27FC236}">
                <a16:creationId xmlns:a16="http://schemas.microsoft.com/office/drawing/2014/main" id="{F6038A60-86CA-7145-82DB-5356843AFFD2}"/>
              </a:ext>
            </a:extLst>
          </p:cNvPr>
          <p:cNvCxnSpPr>
            <a:cxnSpLocks/>
          </p:cNvCxnSpPr>
          <p:nvPr/>
        </p:nvCxnSpPr>
        <p:spPr>
          <a:xfrm>
            <a:off x="2116386" y="2974375"/>
            <a:ext cx="11871988" cy="0"/>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5437987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40714F-B6AD-1B4D-9443-238320A26F27}"/>
              </a:ext>
            </a:extLst>
          </p:cNvPr>
          <p:cNvSpPr/>
          <p:nvPr/>
        </p:nvSpPr>
        <p:spPr>
          <a:xfrm>
            <a:off x="685800" y="2714625"/>
            <a:ext cx="2838450" cy="704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Inter" panose="020B0502030000000004" pitchFamily="34" charset="0"/>
                <a:ea typeface="Inter" panose="020B0502030000000004" pitchFamily="34" charset="0"/>
                <a:cs typeface="Inter" panose="020B0502030000000004" pitchFamily="34" charset="0"/>
              </a:rPr>
              <a:t>Prospects</a:t>
            </a:r>
          </a:p>
        </p:txBody>
      </p:sp>
      <p:sp>
        <p:nvSpPr>
          <p:cNvPr id="4" name="Rectangle 3">
            <a:extLst>
              <a:ext uri="{FF2B5EF4-FFF2-40B4-BE49-F238E27FC236}">
                <a16:creationId xmlns:a16="http://schemas.microsoft.com/office/drawing/2014/main" id="{F696F6F6-4744-BD4B-B836-02B9E3ADCF16}"/>
              </a:ext>
            </a:extLst>
          </p:cNvPr>
          <p:cNvSpPr/>
          <p:nvPr/>
        </p:nvSpPr>
        <p:spPr>
          <a:xfrm>
            <a:off x="4495800" y="2724150"/>
            <a:ext cx="2838450" cy="704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Inter" panose="020B0502030000000004" pitchFamily="34" charset="0"/>
                <a:ea typeface="Inter" panose="020B0502030000000004" pitchFamily="34" charset="0"/>
                <a:cs typeface="Inter" panose="020B0502030000000004" pitchFamily="34" charset="0"/>
              </a:rPr>
              <a:t>Users</a:t>
            </a:r>
          </a:p>
        </p:txBody>
      </p:sp>
      <p:sp>
        <p:nvSpPr>
          <p:cNvPr id="5" name="Rectangle 4">
            <a:extLst>
              <a:ext uri="{FF2B5EF4-FFF2-40B4-BE49-F238E27FC236}">
                <a16:creationId xmlns:a16="http://schemas.microsoft.com/office/drawing/2014/main" id="{ED98B617-DB54-D047-8785-864BE5ABD580}"/>
              </a:ext>
            </a:extLst>
          </p:cNvPr>
          <p:cNvSpPr/>
          <p:nvPr/>
        </p:nvSpPr>
        <p:spPr>
          <a:xfrm>
            <a:off x="8305800" y="2724150"/>
            <a:ext cx="2838450" cy="704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Inter" panose="020B0502030000000004" pitchFamily="34" charset="0"/>
                <a:ea typeface="Inter" panose="020B0502030000000004" pitchFamily="34" charset="0"/>
                <a:cs typeface="Inter" panose="020B0502030000000004" pitchFamily="34" charset="0"/>
              </a:rPr>
              <a:t>Account Owners</a:t>
            </a:r>
          </a:p>
        </p:txBody>
      </p:sp>
      <p:sp>
        <p:nvSpPr>
          <p:cNvPr id="9" name="TextBox 8">
            <a:extLst>
              <a:ext uri="{FF2B5EF4-FFF2-40B4-BE49-F238E27FC236}">
                <a16:creationId xmlns:a16="http://schemas.microsoft.com/office/drawing/2014/main" id="{E67CEF3B-060E-9341-9A0B-687891E04DD8}"/>
              </a:ext>
            </a:extLst>
          </p:cNvPr>
          <p:cNvSpPr txBox="1"/>
          <p:nvPr/>
        </p:nvSpPr>
        <p:spPr>
          <a:xfrm>
            <a:off x="1295400" y="2124075"/>
            <a:ext cx="2381250" cy="369332"/>
          </a:xfrm>
          <a:prstGeom prst="rect">
            <a:avLst/>
          </a:prstGeom>
          <a:noFill/>
        </p:spPr>
        <p:txBody>
          <a:bodyPr wrap="square" rtlCol="0">
            <a:spAutoFit/>
          </a:bodyPr>
          <a:lstStyle/>
          <a:p>
            <a:r>
              <a:rPr lang="en-US" i="1" dirty="0">
                <a:solidFill>
                  <a:schemeClr val="bg1">
                    <a:lumMod val="50000"/>
                  </a:schemeClr>
                </a:solidFill>
                <a:latin typeface="Inter" panose="020B0502030000000004" pitchFamily="34" charset="0"/>
                <a:ea typeface="Inter" panose="020B0502030000000004" pitchFamily="34" charset="0"/>
                <a:cs typeface="Inter" panose="020B0502030000000004" pitchFamily="34" charset="0"/>
              </a:rPr>
              <a:t>Acquisition</a:t>
            </a:r>
          </a:p>
        </p:txBody>
      </p:sp>
      <p:sp>
        <p:nvSpPr>
          <p:cNvPr id="10" name="TextBox 9">
            <a:extLst>
              <a:ext uri="{FF2B5EF4-FFF2-40B4-BE49-F238E27FC236}">
                <a16:creationId xmlns:a16="http://schemas.microsoft.com/office/drawing/2014/main" id="{4E6E8AAD-F90B-034C-8D8E-489F277048FC}"/>
              </a:ext>
            </a:extLst>
          </p:cNvPr>
          <p:cNvSpPr txBox="1"/>
          <p:nvPr/>
        </p:nvSpPr>
        <p:spPr>
          <a:xfrm>
            <a:off x="5086350" y="2099191"/>
            <a:ext cx="2381250" cy="369332"/>
          </a:xfrm>
          <a:prstGeom prst="rect">
            <a:avLst/>
          </a:prstGeom>
          <a:noFill/>
        </p:spPr>
        <p:txBody>
          <a:bodyPr wrap="square" rtlCol="0">
            <a:spAutoFit/>
          </a:bodyPr>
          <a:lstStyle/>
          <a:p>
            <a:r>
              <a:rPr lang="en-US" i="1" dirty="0">
                <a:solidFill>
                  <a:schemeClr val="bg1">
                    <a:lumMod val="50000"/>
                  </a:schemeClr>
                </a:solidFill>
                <a:latin typeface="Inter" panose="020B0502030000000004" pitchFamily="34" charset="0"/>
                <a:ea typeface="Inter" panose="020B0502030000000004" pitchFamily="34" charset="0"/>
                <a:cs typeface="Inter" panose="020B0502030000000004" pitchFamily="34" charset="0"/>
              </a:rPr>
              <a:t>Conversion</a:t>
            </a:r>
          </a:p>
        </p:txBody>
      </p:sp>
      <p:sp>
        <p:nvSpPr>
          <p:cNvPr id="11" name="TextBox 10">
            <a:extLst>
              <a:ext uri="{FF2B5EF4-FFF2-40B4-BE49-F238E27FC236}">
                <a16:creationId xmlns:a16="http://schemas.microsoft.com/office/drawing/2014/main" id="{2A83D029-1B2C-3442-9D65-4887E5CA0670}"/>
              </a:ext>
            </a:extLst>
          </p:cNvPr>
          <p:cNvSpPr txBox="1"/>
          <p:nvPr/>
        </p:nvSpPr>
        <p:spPr>
          <a:xfrm>
            <a:off x="8915400" y="2066925"/>
            <a:ext cx="2381250" cy="369332"/>
          </a:xfrm>
          <a:prstGeom prst="rect">
            <a:avLst/>
          </a:prstGeom>
          <a:noFill/>
        </p:spPr>
        <p:txBody>
          <a:bodyPr wrap="square" rtlCol="0">
            <a:spAutoFit/>
          </a:bodyPr>
          <a:lstStyle/>
          <a:p>
            <a:r>
              <a:rPr lang="en-US" i="1" dirty="0">
                <a:solidFill>
                  <a:schemeClr val="bg1">
                    <a:lumMod val="50000"/>
                  </a:schemeClr>
                </a:solidFill>
                <a:latin typeface="Inter" panose="020B0502030000000004" pitchFamily="34" charset="0"/>
                <a:ea typeface="Inter" panose="020B0502030000000004" pitchFamily="34" charset="0"/>
                <a:cs typeface="Inter" panose="020B0502030000000004" pitchFamily="34" charset="0"/>
              </a:rPr>
              <a:t>Expansion</a:t>
            </a:r>
          </a:p>
        </p:txBody>
      </p:sp>
      <p:cxnSp>
        <p:nvCxnSpPr>
          <p:cNvPr id="13" name="Straight Arrow Connector 12">
            <a:extLst>
              <a:ext uri="{FF2B5EF4-FFF2-40B4-BE49-F238E27FC236}">
                <a16:creationId xmlns:a16="http://schemas.microsoft.com/office/drawing/2014/main" id="{5C412936-9D9F-E34B-B5A2-E678A798B46A}"/>
              </a:ext>
            </a:extLst>
          </p:cNvPr>
          <p:cNvCxnSpPr/>
          <p:nvPr/>
        </p:nvCxnSpPr>
        <p:spPr>
          <a:xfrm>
            <a:off x="685800" y="4229100"/>
            <a:ext cx="2838450" cy="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D62DB88-F2E1-5940-A9D6-E88C22803056}"/>
              </a:ext>
            </a:extLst>
          </p:cNvPr>
          <p:cNvCxnSpPr>
            <a:cxnSpLocks/>
          </p:cNvCxnSpPr>
          <p:nvPr/>
        </p:nvCxnSpPr>
        <p:spPr>
          <a:xfrm>
            <a:off x="4291012" y="4857750"/>
            <a:ext cx="60864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4749F3C-6D5A-9141-9B1B-8BBA8FCD0BB3}"/>
              </a:ext>
            </a:extLst>
          </p:cNvPr>
          <p:cNvCxnSpPr>
            <a:cxnSpLocks/>
          </p:cNvCxnSpPr>
          <p:nvPr/>
        </p:nvCxnSpPr>
        <p:spPr>
          <a:xfrm>
            <a:off x="4291012" y="5667833"/>
            <a:ext cx="3233738" cy="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731911AB-8ADF-8B4C-B4B7-6F48F0152A16}"/>
              </a:ext>
            </a:extLst>
          </p:cNvPr>
          <p:cNvSpPr txBox="1"/>
          <p:nvPr/>
        </p:nvSpPr>
        <p:spPr>
          <a:xfrm>
            <a:off x="940594" y="4038599"/>
            <a:ext cx="2221706" cy="369332"/>
          </a:xfrm>
          <a:prstGeom prst="rect">
            <a:avLst/>
          </a:prstGeom>
          <a:solidFill>
            <a:srgbClr val="FFFFFF"/>
          </a:solidFill>
        </p:spPr>
        <p:txBody>
          <a:bodyPr wrap="square" rtlCol="0">
            <a:spAutoFit/>
          </a:bodyPr>
          <a:lstStyle/>
          <a:p>
            <a:r>
              <a:rPr lang="en-US" dirty="0">
                <a:latin typeface="Inter" panose="020B0502030000000004" pitchFamily="34" charset="0"/>
                <a:ea typeface="Inter" panose="020B0502030000000004" pitchFamily="34" charset="0"/>
                <a:cs typeface="Inter" panose="020B0502030000000004" pitchFamily="34" charset="0"/>
              </a:rPr>
              <a:t>Marketing &amp; Sales</a:t>
            </a:r>
          </a:p>
        </p:txBody>
      </p:sp>
      <p:sp>
        <p:nvSpPr>
          <p:cNvPr id="22" name="TextBox 21">
            <a:extLst>
              <a:ext uri="{FF2B5EF4-FFF2-40B4-BE49-F238E27FC236}">
                <a16:creationId xmlns:a16="http://schemas.microsoft.com/office/drawing/2014/main" id="{7334CA5B-E81E-3748-824A-9FE47F56701A}"/>
              </a:ext>
            </a:extLst>
          </p:cNvPr>
          <p:cNvSpPr txBox="1"/>
          <p:nvPr/>
        </p:nvSpPr>
        <p:spPr>
          <a:xfrm>
            <a:off x="6084094" y="4671536"/>
            <a:ext cx="2221706" cy="369332"/>
          </a:xfrm>
          <a:prstGeom prst="rect">
            <a:avLst/>
          </a:prstGeom>
          <a:solidFill>
            <a:srgbClr val="FFFFFF"/>
          </a:solidFill>
        </p:spPr>
        <p:txBody>
          <a:bodyPr wrap="square" rtlCol="0">
            <a:spAutoFit/>
          </a:bodyPr>
          <a:lstStyle/>
          <a:p>
            <a:r>
              <a:rPr lang="en-US" dirty="0">
                <a:latin typeface="Inter" panose="020B0502030000000004" pitchFamily="34" charset="0"/>
                <a:ea typeface="Inter" panose="020B0502030000000004" pitchFamily="34" charset="0"/>
                <a:cs typeface="Inter" panose="020B0502030000000004" pitchFamily="34" charset="0"/>
              </a:rPr>
              <a:t>Customer Success</a:t>
            </a:r>
          </a:p>
        </p:txBody>
      </p:sp>
      <p:sp>
        <p:nvSpPr>
          <p:cNvPr id="24" name="TextBox 23">
            <a:extLst>
              <a:ext uri="{FF2B5EF4-FFF2-40B4-BE49-F238E27FC236}">
                <a16:creationId xmlns:a16="http://schemas.microsoft.com/office/drawing/2014/main" id="{F1FF0227-E414-8946-A5E1-B406C9458289}"/>
              </a:ext>
            </a:extLst>
          </p:cNvPr>
          <p:cNvSpPr txBox="1"/>
          <p:nvPr/>
        </p:nvSpPr>
        <p:spPr>
          <a:xfrm>
            <a:off x="5423296" y="5477333"/>
            <a:ext cx="1129903" cy="369332"/>
          </a:xfrm>
          <a:prstGeom prst="rect">
            <a:avLst/>
          </a:prstGeom>
          <a:solidFill>
            <a:srgbClr val="FFFFFF"/>
          </a:solidFill>
        </p:spPr>
        <p:txBody>
          <a:bodyPr wrap="square" rtlCol="0">
            <a:spAutoFit/>
          </a:bodyPr>
          <a:lstStyle/>
          <a:p>
            <a:r>
              <a:rPr lang="en-US" dirty="0">
                <a:latin typeface="Inter" panose="020B0502030000000004" pitchFamily="34" charset="0"/>
                <a:ea typeface="Inter" panose="020B0502030000000004" pitchFamily="34" charset="0"/>
                <a:cs typeface="Inter" panose="020B0502030000000004" pitchFamily="34" charset="0"/>
              </a:rPr>
              <a:t>Product</a:t>
            </a:r>
          </a:p>
        </p:txBody>
      </p:sp>
      <p:sp>
        <p:nvSpPr>
          <p:cNvPr id="25" name="Rectangle 24">
            <a:extLst>
              <a:ext uri="{FF2B5EF4-FFF2-40B4-BE49-F238E27FC236}">
                <a16:creationId xmlns:a16="http://schemas.microsoft.com/office/drawing/2014/main" id="{B89AB1AD-C0C1-204A-9881-C7AC2E6C29EC}"/>
              </a:ext>
            </a:extLst>
          </p:cNvPr>
          <p:cNvSpPr/>
          <p:nvPr/>
        </p:nvSpPr>
        <p:spPr>
          <a:xfrm>
            <a:off x="980017" y="635803"/>
            <a:ext cx="7959228" cy="677108"/>
          </a:xfrm>
          <a:prstGeom prst="rect">
            <a:avLst/>
          </a:prstGeom>
        </p:spPr>
        <p:txBody>
          <a:bodyPr wrap="square" lIns="0" tIns="0" rIns="0" bIns="0">
            <a:spAutoFit/>
          </a:bodyPr>
          <a:lstStyle/>
          <a:p>
            <a:r>
              <a:rPr lang="en-US" sz="4400" dirty="0">
                <a:latin typeface="Inter" panose="020B0502030000000004" pitchFamily="34" charset="0"/>
                <a:ea typeface="Inter" panose="020B0502030000000004" pitchFamily="34" charset="0"/>
              </a:rPr>
              <a:t>The Old Days</a:t>
            </a:r>
          </a:p>
        </p:txBody>
      </p:sp>
    </p:spTree>
    <p:extLst>
      <p:ext uri="{BB962C8B-B14F-4D97-AF65-F5344CB8AC3E}">
        <p14:creationId xmlns:p14="http://schemas.microsoft.com/office/powerpoint/2010/main" val="193823131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18186EF-3530-AC4D-8B72-B1DB0E4C167B}"/>
              </a:ext>
            </a:extLst>
          </p:cNvPr>
          <p:cNvSpPr/>
          <p:nvPr/>
        </p:nvSpPr>
        <p:spPr>
          <a:xfrm>
            <a:off x="2116386" y="1643843"/>
            <a:ext cx="7959228" cy="553998"/>
          </a:xfrm>
          <a:prstGeom prst="rect">
            <a:avLst/>
          </a:prstGeom>
        </p:spPr>
        <p:txBody>
          <a:bodyPr wrap="square" lIns="0" tIns="0" rIns="0" bIns="0">
            <a:spAutoFit/>
          </a:bodyPr>
          <a:lstStyle/>
          <a:p>
            <a:r>
              <a:rPr lang="en-US" sz="3600" dirty="0">
                <a:latin typeface="Inter" panose="020B0502030000000004" pitchFamily="34" charset="0"/>
                <a:ea typeface="Inter" panose="020B0502030000000004" pitchFamily="34" charset="0"/>
              </a:rPr>
              <a:t>What is Product-Led Growth?</a:t>
            </a:r>
          </a:p>
        </p:txBody>
      </p:sp>
      <p:cxnSp>
        <p:nvCxnSpPr>
          <p:cNvPr id="7" name="Straight Connector 6">
            <a:extLst>
              <a:ext uri="{FF2B5EF4-FFF2-40B4-BE49-F238E27FC236}">
                <a16:creationId xmlns:a16="http://schemas.microsoft.com/office/drawing/2014/main" id="{F6038A60-86CA-7145-82DB-5356843AFFD2}"/>
              </a:ext>
            </a:extLst>
          </p:cNvPr>
          <p:cNvCxnSpPr>
            <a:cxnSpLocks/>
          </p:cNvCxnSpPr>
          <p:nvPr/>
        </p:nvCxnSpPr>
        <p:spPr>
          <a:xfrm>
            <a:off x="2116386" y="2490281"/>
            <a:ext cx="11871988" cy="0"/>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6902926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40714F-B6AD-1B4D-9443-238320A26F27}"/>
              </a:ext>
            </a:extLst>
          </p:cNvPr>
          <p:cNvSpPr/>
          <p:nvPr/>
        </p:nvSpPr>
        <p:spPr>
          <a:xfrm>
            <a:off x="685800" y="2552700"/>
            <a:ext cx="10248900" cy="704850"/>
          </a:xfrm>
          <a:prstGeom prst="rect">
            <a:avLst/>
          </a:prstGeom>
          <a:solidFill>
            <a:srgbClr val="406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Inter" panose="020B0502030000000004" pitchFamily="34" charset="0"/>
                <a:ea typeface="Inter" panose="020B0502030000000004" pitchFamily="34" charset="0"/>
                <a:cs typeface="Inter" panose="020B0502030000000004" pitchFamily="34" charset="0"/>
              </a:rPr>
              <a:t>Users</a:t>
            </a:r>
          </a:p>
        </p:txBody>
      </p:sp>
      <p:sp>
        <p:nvSpPr>
          <p:cNvPr id="10" name="TextBox 9">
            <a:extLst>
              <a:ext uri="{FF2B5EF4-FFF2-40B4-BE49-F238E27FC236}">
                <a16:creationId xmlns:a16="http://schemas.microsoft.com/office/drawing/2014/main" id="{EF16F5DB-D113-5243-BC71-86C8DE273340}"/>
              </a:ext>
            </a:extLst>
          </p:cNvPr>
          <p:cNvSpPr txBox="1"/>
          <p:nvPr/>
        </p:nvSpPr>
        <p:spPr>
          <a:xfrm>
            <a:off x="1295400" y="1962150"/>
            <a:ext cx="2381250" cy="369332"/>
          </a:xfrm>
          <a:prstGeom prst="rect">
            <a:avLst/>
          </a:prstGeom>
          <a:noFill/>
        </p:spPr>
        <p:txBody>
          <a:bodyPr wrap="square" rtlCol="0">
            <a:spAutoFit/>
          </a:bodyPr>
          <a:lstStyle/>
          <a:p>
            <a:r>
              <a:rPr lang="en-US" i="1" dirty="0">
                <a:solidFill>
                  <a:schemeClr val="bg1">
                    <a:lumMod val="50000"/>
                  </a:schemeClr>
                </a:solidFill>
                <a:latin typeface="Inter" panose="020B0502030000000004" pitchFamily="34" charset="0"/>
                <a:ea typeface="Inter" panose="020B0502030000000004" pitchFamily="34" charset="0"/>
                <a:cs typeface="Inter" panose="020B0502030000000004" pitchFamily="34" charset="0"/>
              </a:rPr>
              <a:t>Acquisition</a:t>
            </a:r>
          </a:p>
        </p:txBody>
      </p:sp>
      <p:sp>
        <p:nvSpPr>
          <p:cNvPr id="11" name="TextBox 10">
            <a:extLst>
              <a:ext uri="{FF2B5EF4-FFF2-40B4-BE49-F238E27FC236}">
                <a16:creationId xmlns:a16="http://schemas.microsoft.com/office/drawing/2014/main" id="{4B1B9C15-20BE-C94D-8A6D-BC579FD30B25}"/>
              </a:ext>
            </a:extLst>
          </p:cNvPr>
          <p:cNvSpPr txBox="1"/>
          <p:nvPr/>
        </p:nvSpPr>
        <p:spPr>
          <a:xfrm>
            <a:off x="5086350" y="1937266"/>
            <a:ext cx="2381250" cy="369332"/>
          </a:xfrm>
          <a:prstGeom prst="rect">
            <a:avLst/>
          </a:prstGeom>
          <a:noFill/>
        </p:spPr>
        <p:txBody>
          <a:bodyPr wrap="square" rtlCol="0">
            <a:spAutoFit/>
          </a:bodyPr>
          <a:lstStyle/>
          <a:p>
            <a:r>
              <a:rPr lang="en-US" i="1" dirty="0">
                <a:solidFill>
                  <a:schemeClr val="bg1">
                    <a:lumMod val="50000"/>
                  </a:schemeClr>
                </a:solidFill>
                <a:latin typeface="Inter" panose="020B0502030000000004" pitchFamily="34" charset="0"/>
                <a:ea typeface="Inter" panose="020B0502030000000004" pitchFamily="34" charset="0"/>
                <a:cs typeface="Inter" panose="020B0502030000000004" pitchFamily="34" charset="0"/>
              </a:rPr>
              <a:t>Conversion</a:t>
            </a:r>
          </a:p>
        </p:txBody>
      </p:sp>
      <p:sp>
        <p:nvSpPr>
          <p:cNvPr id="12" name="TextBox 11">
            <a:extLst>
              <a:ext uri="{FF2B5EF4-FFF2-40B4-BE49-F238E27FC236}">
                <a16:creationId xmlns:a16="http://schemas.microsoft.com/office/drawing/2014/main" id="{D7EF1612-93E4-0144-A5D2-8FB6C411402F}"/>
              </a:ext>
            </a:extLst>
          </p:cNvPr>
          <p:cNvSpPr txBox="1"/>
          <p:nvPr/>
        </p:nvSpPr>
        <p:spPr>
          <a:xfrm>
            <a:off x="8915400" y="1905000"/>
            <a:ext cx="2381250" cy="369332"/>
          </a:xfrm>
          <a:prstGeom prst="rect">
            <a:avLst/>
          </a:prstGeom>
          <a:noFill/>
        </p:spPr>
        <p:txBody>
          <a:bodyPr wrap="square" rtlCol="0">
            <a:spAutoFit/>
          </a:bodyPr>
          <a:lstStyle/>
          <a:p>
            <a:r>
              <a:rPr lang="en-US" i="1" dirty="0">
                <a:solidFill>
                  <a:schemeClr val="bg1">
                    <a:lumMod val="50000"/>
                  </a:schemeClr>
                </a:solidFill>
                <a:latin typeface="Inter" panose="020B0502030000000004" pitchFamily="34" charset="0"/>
                <a:ea typeface="Inter" panose="020B0502030000000004" pitchFamily="34" charset="0"/>
                <a:cs typeface="Inter" panose="020B0502030000000004" pitchFamily="34" charset="0"/>
              </a:rPr>
              <a:t>Expansion</a:t>
            </a:r>
          </a:p>
        </p:txBody>
      </p:sp>
      <p:sp>
        <p:nvSpPr>
          <p:cNvPr id="13" name="Rectangle 12">
            <a:extLst>
              <a:ext uri="{FF2B5EF4-FFF2-40B4-BE49-F238E27FC236}">
                <a16:creationId xmlns:a16="http://schemas.microsoft.com/office/drawing/2014/main" id="{E01AFBF1-32FE-164E-9988-F184FD5309F5}"/>
              </a:ext>
            </a:extLst>
          </p:cNvPr>
          <p:cNvSpPr/>
          <p:nvPr/>
        </p:nvSpPr>
        <p:spPr>
          <a:xfrm>
            <a:off x="980017" y="635803"/>
            <a:ext cx="7959228" cy="677108"/>
          </a:xfrm>
          <a:prstGeom prst="rect">
            <a:avLst/>
          </a:prstGeom>
        </p:spPr>
        <p:txBody>
          <a:bodyPr wrap="square" lIns="0" tIns="0" rIns="0" bIns="0">
            <a:spAutoFit/>
          </a:bodyPr>
          <a:lstStyle/>
          <a:p>
            <a:r>
              <a:rPr lang="en-US" sz="4400" dirty="0">
                <a:latin typeface="Inter" panose="020B0502030000000004" pitchFamily="34" charset="0"/>
                <a:ea typeface="Inter" panose="020B0502030000000004" pitchFamily="34" charset="0"/>
              </a:rPr>
              <a:t>The New Days</a:t>
            </a:r>
          </a:p>
        </p:txBody>
      </p:sp>
      <p:cxnSp>
        <p:nvCxnSpPr>
          <p:cNvPr id="8" name="Straight Arrow Connector 7">
            <a:extLst>
              <a:ext uri="{FF2B5EF4-FFF2-40B4-BE49-F238E27FC236}">
                <a16:creationId xmlns:a16="http://schemas.microsoft.com/office/drawing/2014/main" id="{DFD2B1B4-61C8-974B-B67F-CCCCF14022E2}"/>
              </a:ext>
            </a:extLst>
          </p:cNvPr>
          <p:cNvCxnSpPr>
            <a:cxnSpLocks/>
          </p:cNvCxnSpPr>
          <p:nvPr/>
        </p:nvCxnSpPr>
        <p:spPr>
          <a:xfrm>
            <a:off x="952500" y="4133850"/>
            <a:ext cx="9753600" cy="0"/>
          </a:xfrm>
          <a:prstGeom prst="straightConnector1">
            <a:avLst/>
          </a:prstGeom>
          <a:ln>
            <a:solidFill>
              <a:srgbClr val="4065F5"/>
            </a:solidFill>
            <a:tailEnd type="non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C46DF9F-5817-0940-B9C0-2DCC9B5BE295}"/>
              </a:ext>
            </a:extLst>
          </p:cNvPr>
          <p:cNvCxnSpPr>
            <a:cxnSpLocks/>
          </p:cNvCxnSpPr>
          <p:nvPr/>
        </p:nvCxnSpPr>
        <p:spPr>
          <a:xfrm>
            <a:off x="940594" y="4857750"/>
            <a:ext cx="9765506" cy="0"/>
          </a:xfrm>
          <a:prstGeom prst="straightConnector1">
            <a:avLst/>
          </a:prstGeom>
          <a:ln>
            <a:solidFill>
              <a:srgbClr val="4065F5"/>
            </a:solidFill>
            <a:tailEnd type="non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9C81B1C-18BD-DC4C-9DC7-016B6D2CB7A6}"/>
              </a:ext>
            </a:extLst>
          </p:cNvPr>
          <p:cNvCxnSpPr>
            <a:cxnSpLocks/>
          </p:cNvCxnSpPr>
          <p:nvPr/>
        </p:nvCxnSpPr>
        <p:spPr>
          <a:xfrm>
            <a:off x="940594" y="5535930"/>
            <a:ext cx="9765506" cy="0"/>
          </a:xfrm>
          <a:prstGeom prst="straightConnector1">
            <a:avLst/>
          </a:prstGeom>
          <a:ln>
            <a:solidFill>
              <a:srgbClr val="4065F5"/>
            </a:solidFill>
            <a:tailEnd type="non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94B2ABE-79AF-3A44-977B-059543684D40}"/>
              </a:ext>
            </a:extLst>
          </p:cNvPr>
          <p:cNvSpPr txBox="1"/>
          <p:nvPr/>
        </p:nvSpPr>
        <p:spPr>
          <a:xfrm>
            <a:off x="4699397" y="3949184"/>
            <a:ext cx="2381250" cy="369332"/>
          </a:xfrm>
          <a:prstGeom prst="rect">
            <a:avLst/>
          </a:prstGeom>
          <a:solidFill>
            <a:srgbClr val="FFFFFF"/>
          </a:solidFill>
        </p:spPr>
        <p:txBody>
          <a:bodyPr wrap="square" rtlCol="0">
            <a:spAutoFit/>
          </a:bodyPr>
          <a:lstStyle/>
          <a:p>
            <a:r>
              <a:rPr lang="en-US" dirty="0">
                <a:latin typeface="Inter" panose="020B0502030000000004" pitchFamily="34" charset="0"/>
                <a:ea typeface="Inter" panose="020B0502030000000004" pitchFamily="34" charset="0"/>
                <a:cs typeface="Inter" panose="020B0502030000000004" pitchFamily="34" charset="0"/>
              </a:rPr>
              <a:t>Marketing &amp; Sales</a:t>
            </a:r>
          </a:p>
        </p:txBody>
      </p:sp>
      <p:sp>
        <p:nvSpPr>
          <p:cNvPr id="18" name="TextBox 17">
            <a:extLst>
              <a:ext uri="{FF2B5EF4-FFF2-40B4-BE49-F238E27FC236}">
                <a16:creationId xmlns:a16="http://schemas.microsoft.com/office/drawing/2014/main" id="{F5AE324C-3FAA-0443-BBD2-918BD333BDBB}"/>
              </a:ext>
            </a:extLst>
          </p:cNvPr>
          <p:cNvSpPr txBox="1"/>
          <p:nvPr/>
        </p:nvSpPr>
        <p:spPr>
          <a:xfrm>
            <a:off x="4699397" y="4673084"/>
            <a:ext cx="2221706" cy="369332"/>
          </a:xfrm>
          <a:prstGeom prst="rect">
            <a:avLst/>
          </a:prstGeom>
          <a:solidFill>
            <a:srgbClr val="FFFFFF"/>
          </a:solidFill>
        </p:spPr>
        <p:txBody>
          <a:bodyPr wrap="square" rtlCol="0">
            <a:spAutoFit/>
          </a:bodyPr>
          <a:lstStyle/>
          <a:p>
            <a:r>
              <a:rPr lang="en-US" dirty="0">
                <a:latin typeface="Inter" panose="020B0502030000000004" pitchFamily="34" charset="0"/>
                <a:ea typeface="Inter" panose="020B0502030000000004" pitchFamily="34" charset="0"/>
                <a:cs typeface="Inter" panose="020B0502030000000004" pitchFamily="34" charset="0"/>
              </a:rPr>
              <a:t>Customer Success</a:t>
            </a:r>
          </a:p>
        </p:txBody>
      </p:sp>
      <p:sp>
        <p:nvSpPr>
          <p:cNvPr id="20" name="TextBox 19">
            <a:extLst>
              <a:ext uri="{FF2B5EF4-FFF2-40B4-BE49-F238E27FC236}">
                <a16:creationId xmlns:a16="http://schemas.microsoft.com/office/drawing/2014/main" id="{E4D53C0B-C263-5746-895C-D12EB7163624}"/>
              </a:ext>
            </a:extLst>
          </p:cNvPr>
          <p:cNvSpPr txBox="1"/>
          <p:nvPr/>
        </p:nvSpPr>
        <p:spPr>
          <a:xfrm>
            <a:off x="5245298" y="5351264"/>
            <a:ext cx="1129903" cy="369332"/>
          </a:xfrm>
          <a:prstGeom prst="rect">
            <a:avLst/>
          </a:prstGeom>
          <a:solidFill>
            <a:srgbClr val="FFFFFF"/>
          </a:solidFill>
        </p:spPr>
        <p:txBody>
          <a:bodyPr wrap="square" rtlCol="0">
            <a:spAutoFit/>
          </a:bodyPr>
          <a:lstStyle/>
          <a:p>
            <a:r>
              <a:rPr lang="en-US" dirty="0">
                <a:latin typeface="Inter" panose="020B0502030000000004" pitchFamily="34" charset="0"/>
                <a:ea typeface="Inter" panose="020B0502030000000004" pitchFamily="34" charset="0"/>
                <a:cs typeface="Inter" panose="020B0502030000000004" pitchFamily="34" charset="0"/>
              </a:rPr>
              <a:t>Product</a:t>
            </a:r>
          </a:p>
        </p:txBody>
      </p:sp>
    </p:spTree>
    <p:extLst>
      <p:ext uri="{BB962C8B-B14F-4D97-AF65-F5344CB8AC3E}">
        <p14:creationId xmlns:p14="http://schemas.microsoft.com/office/powerpoint/2010/main" val="1226078468"/>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F16FF39-6FE9-DD4C-B259-3A7E5DF59DB3}"/>
              </a:ext>
            </a:extLst>
          </p:cNvPr>
          <p:cNvSpPr/>
          <p:nvPr/>
        </p:nvSpPr>
        <p:spPr>
          <a:xfrm>
            <a:off x="1272539" y="1382560"/>
            <a:ext cx="7854835" cy="3631763"/>
          </a:xfrm>
          <a:prstGeom prst="rect">
            <a:avLst/>
          </a:prstGeom>
        </p:spPr>
        <p:txBody>
          <a:bodyPr wrap="square">
            <a:spAutoFit/>
          </a:bodyPr>
          <a:lstStyle/>
          <a:p>
            <a:pPr marL="285750" indent="-285750">
              <a:buFont typeface="Arial" panose="020B0604020202020204" pitchFamily="34" charset="0"/>
              <a:buChar char="•"/>
            </a:pPr>
            <a:endParaRPr lang="en-US" dirty="0">
              <a:latin typeface="Inter" panose="020B0502030000000004" pitchFamily="34" charset="0"/>
              <a:ea typeface="Inter" panose="020B0502030000000004" pitchFamily="34" charset="0"/>
              <a:cs typeface="Inter" panose="020B0502030000000004" pitchFamily="34" charset="0"/>
            </a:endParaRPr>
          </a:p>
          <a:p>
            <a:r>
              <a:rPr lang="en-US" sz="2800" dirty="0">
                <a:latin typeface="Inter" panose="020B0502030000000004" pitchFamily="34" charset="0"/>
                <a:ea typeface="Inter" panose="020B0502030000000004" pitchFamily="34" charset="0"/>
                <a:cs typeface="Inter" panose="020B0502030000000004" pitchFamily="34" charset="0"/>
              </a:rPr>
              <a:t>When the lines become blurred…</a:t>
            </a:r>
          </a:p>
          <a:p>
            <a:pPr>
              <a:spcAft>
                <a:spcPts val="1200"/>
              </a:spcAft>
            </a:pPr>
            <a:endParaRPr lang="en-US" dirty="0">
              <a:latin typeface="Inter" panose="020B0502030000000004" pitchFamily="34" charset="0"/>
              <a:ea typeface="Inter" panose="020B0502030000000004" pitchFamily="34" charset="0"/>
              <a:cs typeface="Inter" panose="020B0502030000000004" pitchFamily="34" charset="0"/>
            </a:endParaRPr>
          </a:p>
          <a:p>
            <a:pPr marL="285750" indent="-285750">
              <a:spcAft>
                <a:spcPts val="1200"/>
              </a:spcAft>
              <a:buFont typeface="Arial" panose="020B0604020202020204" pitchFamily="34" charset="0"/>
              <a:buChar char="•"/>
            </a:pPr>
            <a:r>
              <a:rPr lang="en-US" dirty="0">
                <a:latin typeface="Inter" panose="020B0502030000000004" pitchFamily="34" charset="0"/>
                <a:ea typeface="Inter" panose="020B0502030000000004" pitchFamily="34" charset="0"/>
                <a:cs typeface="Inter" panose="020B0502030000000004" pitchFamily="34" charset="0"/>
              </a:rPr>
              <a:t>Who ”owns” the prospect when the prospect is also a user?</a:t>
            </a:r>
          </a:p>
          <a:p>
            <a:pPr marL="285750" indent="-285750">
              <a:spcAft>
                <a:spcPts val="1200"/>
              </a:spcAft>
              <a:buFont typeface="Arial" panose="020B0604020202020204" pitchFamily="34" charset="0"/>
              <a:buChar char="•"/>
            </a:pPr>
            <a:r>
              <a:rPr lang="en-US" dirty="0">
                <a:latin typeface="Inter" panose="020B0502030000000004" pitchFamily="34" charset="0"/>
                <a:ea typeface="Inter" panose="020B0502030000000004" pitchFamily="34" charset="0"/>
                <a:cs typeface="Inter" panose="020B0502030000000004" pitchFamily="34" charset="0"/>
              </a:rPr>
              <a:t>How do you split up communication across marketing, sales, product, and customer success so you’re not overwhelming the user?</a:t>
            </a:r>
          </a:p>
          <a:p>
            <a:pPr marL="285750" indent="-285750">
              <a:spcAft>
                <a:spcPts val="1200"/>
              </a:spcAft>
              <a:buFont typeface="Arial" panose="020B0604020202020204" pitchFamily="34" charset="0"/>
              <a:buChar char="•"/>
            </a:pPr>
            <a:r>
              <a:rPr lang="en-US" dirty="0">
                <a:latin typeface="Inter" panose="020B0502030000000004" pitchFamily="34" charset="0"/>
                <a:ea typeface="Inter" panose="020B0502030000000004" pitchFamily="34" charset="0"/>
                <a:cs typeface="Inter" panose="020B0502030000000004" pitchFamily="34" charset="0"/>
              </a:rPr>
              <a:t>What part does Customer Success play in moving customers from acquisition to conversion? </a:t>
            </a:r>
          </a:p>
          <a:p>
            <a:pPr marL="285750" indent="-285750">
              <a:spcAft>
                <a:spcPts val="1200"/>
              </a:spcAft>
              <a:buFont typeface="Arial" panose="020B0604020202020204" pitchFamily="34" charset="0"/>
              <a:buChar char="•"/>
            </a:pPr>
            <a:endParaRPr lang="en-US" dirty="0">
              <a:latin typeface="Inter" panose="020B0502030000000004" pitchFamily="34" charset="0"/>
              <a:ea typeface="Inter" panose="020B0502030000000004" pitchFamily="34" charset="0"/>
              <a:cs typeface="Inter" panose="020B0502030000000004" pitchFamily="34" charset="0"/>
            </a:endParaRPr>
          </a:p>
        </p:txBody>
      </p:sp>
    </p:spTree>
    <p:extLst>
      <p:ext uri="{BB962C8B-B14F-4D97-AF65-F5344CB8AC3E}">
        <p14:creationId xmlns:p14="http://schemas.microsoft.com/office/powerpoint/2010/main" val="2032577430"/>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F16FF39-6FE9-DD4C-B259-3A7E5DF59DB3}"/>
              </a:ext>
            </a:extLst>
          </p:cNvPr>
          <p:cNvSpPr/>
          <p:nvPr/>
        </p:nvSpPr>
        <p:spPr>
          <a:xfrm>
            <a:off x="996043" y="923319"/>
            <a:ext cx="9490982" cy="1938992"/>
          </a:xfrm>
          <a:prstGeom prst="rect">
            <a:avLst/>
          </a:prstGeom>
        </p:spPr>
        <p:txBody>
          <a:bodyPr wrap="square">
            <a:spAutoFit/>
          </a:bodyPr>
          <a:lstStyle/>
          <a:p>
            <a:pPr marL="285750" indent="-285750">
              <a:buFont typeface="Arial" panose="020B0604020202020204" pitchFamily="34" charset="0"/>
              <a:buChar char="•"/>
            </a:pPr>
            <a:endParaRPr lang="en-US" dirty="0">
              <a:latin typeface="Inter" panose="020B0502030000000004" pitchFamily="34" charset="0"/>
              <a:ea typeface="Inter" panose="020B0502030000000004" pitchFamily="34" charset="0"/>
              <a:cs typeface="Inter" panose="020B0502030000000004" pitchFamily="34" charset="0"/>
            </a:endParaRPr>
          </a:p>
          <a:p>
            <a:r>
              <a:rPr lang="en-US" sz="2800" dirty="0">
                <a:latin typeface="Inter" panose="020B0502030000000004" pitchFamily="34" charset="0"/>
                <a:ea typeface="Inter" panose="020B0502030000000004" pitchFamily="34" charset="0"/>
                <a:cs typeface="Inter" panose="020B0502030000000004" pitchFamily="34" charset="0"/>
              </a:rPr>
              <a:t>And of course, PLG isn’t right for everyone. </a:t>
            </a:r>
          </a:p>
          <a:p>
            <a:endParaRPr lang="en-US" sz="2800" dirty="0">
              <a:latin typeface="Inter" panose="020B0502030000000004" pitchFamily="34" charset="0"/>
              <a:ea typeface="Inter" panose="020B0502030000000004" pitchFamily="34" charset="0"/>
              <a:cs typeface="Inter" panose="020B0502030000000004" pitchFamily="34" charset="0"/>
            </a:endParaRPr>
          </a:p>
          <a:p>
            <a:pPr marL="285750" indent="-285750">
              <a:spcAft>
                <a:spcPts val="1200"/>
              </a:spcAft>
              <a:buFont typeface="Arial" panose="020B0604020202020204" pitchFamily="34" charset="0"/>
              <a:buChar char="•"/>
            </a:pPr>
            <a:endParaRPr lang="en-US" dirty="0">
              <a:latin typeface="Inter" panose="020B0502030000000004" pitchFamily="34" charset="0"/>
              <a:ea typeface="Inter" panose="020B0502030000000004" pitchFamily="34" charset="0"/>
              <a:cs typeface="Inter" panose="020B0502030000000004" pitchFamily="34" charset="0"/>
            </a:endParaRPr>
          </a:p>
          <a:p>
            <a:pPr>
              <a:spcAft>
                <a:spcPts val="1200"/>
              </a:spcAft>
            </a:pPr>
            <a:endParaRPr lang="en-US" dirty="0">
              <a:latin typeface="Inter" panose="020B0502030000000004" pitchFamily="34" charset="0"/>
              <a:ea typeface="Inter" panose="020B0502030000000004" pitchFamily="34" charset="0"/>
              <a:cs typeface="Inter" panose="020B0502030000000004" pitchFamily="34" charset="0"/>
            </a:endParaRPr>
          </a:p>
        </p:txBody>
      </p:sp>
      <p:sp>
        <p:nvSpPr>
          <p:cNvPr id="4" name="TextBox 3">
            <a:extLst>
              <a:ext uri="{FF2B5EF4-FFF2-40B4-BE49-F238E27FC236}">
                <a16:creationId xmlns:a16="http://schemas.microsoft.com/office/drawing/2014/main" id="{A4808925-9C44-7448-AE98-3815D43AAC19}"/>
              </a:ext>
            </a:extLst>
          </p:cNvPr>
          <p:cNvSpPr txBox="1"/>
          <p:nvPr/>
        </p:nvSpPr>
        <p:spPr>
          <a:xfrm>
            <a:off x="996043" y="2291279"/>
            <a:ext cx="3869871" cy="3416320"/>
          </a:xfrm>
          <a:prstGeom prst="rect">
            <a:avLst/>
          </a:prstGeom>
          <a:noFill/>
        </p:spPr>
        <p:txBody>
          <a:bodyPr wrap="square">
            <a:spAutoFit/>
          </a:bodyPr>
          <a:lstStyle/>
          <a:p>
            <a:r>
              <a:rPr lang="en-US" sz="1600" dirty="0">
                <a:latin typeface="Inter" panose="020B0502030000000004" pitchFamily="34" charset="0"/>
                <a:ea typeface="Inter" panose="020B0502030000000004" pitchFamily="34" charset="0"/>
                <a:cs typeface="Inter" panose="020B0502030000000004" pitchFamily="34" charset="0"/>
              </a:rPr>
              <a:t>TABLE STAKES</a:t>
            </a:r>
          </a:p>
          <a:p>
            <a:endParaRPr lang="en-US" dirty="0">
              <a:latin typeface="Inter" panose="020B0502030000000004" pitchFamily="34" charset="0"/>
              <a:ea typeface="Inter" panose="020B0502030000000004" pitchFamily="34" charset="0"/>
              <a:cs typeface="Inter" panose="020B0502030000000004" pitchFamily="34" charset="0"/>
            </a:endParaRPr>
          </a:p>
          <a:p>
            <a:pPr marL="285750" indent="-285750">
              <a:spcAft>
                <a:spcPts val="1200"/>
              </a:spcAft>
              <a:buFont typeface="Arial" panose="020B0604020202020204" pitchFamily="34" charset="0"/>
              <a:buChar char="•"/>
            </a:pPr>
            <a:r>
              <a:rPr lang="en-US" dirty="0">
                <a:latin typeface="Inter" panose="020B0502030000000004" pitchFamily="34" charset="0"/>
                <a:ea typeface="Inter" panose="020B0502030000000004" pitchFamily="34" charset="0"/>
                <a:cs typeface="Inter" panose="020B0502030000000004" pitchFamily="34" charset="0"/>
              </a:rPr>
              <a:t>Users can realize value quickly and easily</a:t>
            </a:r>
          </a:p>
          <a:p>
            <a:pPr marL="285750" indent="-285750">
              <a:spcAft>
                <a:spcPts val="1200"/>
              </a:spcAft>
              <a:buFont typeface="Arial" panose="020B0604020202020204" pitchFamily="34" charset="0"/>
              <a:buChar char="•"/>
            </a:pPr>
            <a:r>
              <a:rPr lang="en-US" dirty="0">
                <a:latin typeface="Inter" panose="020B0502030000000004" pitchFamily="34" charset="0"/>
                <a:ea typeface="Inter" panose="020B0502030000000004" pitchFamily="34" charset="0"/>
                <a:cs typeface="Inter" panose="020B0502030000000004" pitchFamily="34" charset="0"/>
              </a:rPr>
              <a:t>Target users can search and  try solutions on their own (typically SMBs)</a:t>
            </a:r>
          </a:p>
          <a:p>
            <a:pPr marL="285750" indent="-285750">
              <a:spcAft>
                <a:spcPts val="1200"/>
              </a:spcAft>
              <a:buFont typeface="Arial" panose="020B0604020202020204" pitchFamily="34" charset="0"/>
              <a:buChar char="•"/>
            </a:pPr>
            <a:r>
              <a:rPr lang="en-US" dirty="0">
                <a:latin typeface="Inter" panose="020B0502030000000004" pitchFamily="34" charset="0"/>
                <a:ea typeface="Inter" panose="020B0502030000000004" pitchFamily="34" charset="0"/>
                <a:cs typeface="Inter" panose="020B0502030000000004" pitchFamily="34" charset="0"/>
              </a:rPr>
              <a:t>Your target problems are ”decentralized,” meaning a company could have multiple solutions for the same problem</a:t>
            </a:r>
          </a:p>
        </p:txBody>
      </p:sp>
      <p:sp>
        <p:nvSpPr>
          <p:cNvPr id="5" name="TextBox 4">
            <a:extLst>
              <a:ext uri="{FF2B5EF4-FFF2-40B4-BE49-F238E27FC236}">
                <a16:creationId xmlns:a16="http://schemas.microsoft.com/office/drawing/2014/main" id="{63BF9365-A015-DD47-9602-2080AF6C2504}"/>
              </a:ext>
            </a:extLst>
          </p:cNvPr>
          <p:cNvSpPr txBox="1"/>
          <p:nvPr/>
        </p:nvSpPr>
        <p:spPr>
          <a:xfrm>
            <a:off x="6096000" y="2285672"/>
            <a:ext cx="4272643" cy="1169551"/>
          </a:xfrm>
          <a:prstGeom prst="rect">
            <a:avLst/>
          </a:prstGeom>
          <a:noFill/>
        </p:spPr>
        <p:txBody>
          <a:bodyPr wrap="square">
            <a:spAutoFit/>
          </a:bodyPr>
          <a:lstStyle/>
          <a:p>
            <a:r>
              <a:rPr lang="en-US" sz="1600" dirty="0">
                <a:latin typeface="Inter" panose="020B0502030000000004" pitchFamily="34" charset="0"/>
                <a:ea typeface="Inter" panose="020B0502030000000004" pitchFamily="34" charset="0"/>
                <a:cs typeface="Inter" panose="020B0502030000000004" pitchFamily="34" charset="0"/>
              </a:rPr>
              <a:t>SHOULD HAVE</a:t>
            </a:r>
          </a:p>
          <a:p>
            <a:endParaRPr lang="en-US" dirty="0">
              <a:latin typeface="Inter" panose="020B0502030000000004" pitchFamily="34" charset="0"/>
              <a:ea typeface="Inter" panose="020B0502030000000004" pitchFamily="34" charset="0"/>
              <a:cs typeface="Inter" panose="020B0502030000000004" pitchFamily="34" charset="0"/>
            </a:endParaRPr>
          </a:p>
          <a:p>
            <a:pPr marL="285750" indent="-285750">
              <a:spcAft>
                <a:spcPts val="1200"/>
              </a:spcAft>
              <a:buFont typeface="Arial" panose="020B0604020202020204" pitchFamily="34" charset="0"/>
              <a:buChar char="•"/>
            </a:pPr>
            <a:r>
              <a:rPr lang="en-US" dirty="0">
                <a:latin typeface="Inter" panose="020B0502030000000004" pitchFamily="34" charset="0"/>
                <a:ea typeface="Inter" panose="020B0502030000000004" pitchFamily="34" charset="0"/>
                <a:cs typeface="Inter" panose="020B0502030000000004" pitchFamily="34" charset="0"/>
              </a:rPr>
              <a:t>The product has a viral network effect</a:t>
            </a:r>
          </a:p>
        </p:txBody>
      </p:sp>
    </p:spTree>
    <p:extLst>
      <p:ext uri="{BB962C8B-B14F-4D97-AF65-F5344CB8AC3E}">
        <p14:creationId xmlns:p14="http://schemas.microsoft.com/office/powerpoint/2010/main" val="4006736331"/>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CBBA89-62F4-F841-B327-E8EDF43A8F65}"/>
              </a:ext>
            </a:extLst>
          </p:cNvPr>
          <p:cNvSpPr txBox="1"/>
          <p:nvPr/>
        </p:nvSpPr>
        <p:spPr>
          <a:xfrm>
            <a:off x="2215282" y="2520780"/>
            <a:ext cx="5372100" cy="461665"/>
          </a:xfrm>
          <a:prstGeom prst="rect">
            <a:avLst/>
          </a:prstGeom>
          <a:noFill/>
        </p:spPr>
        <p:txBody>
          <a:bodyPr wrap="square" rtlCol="0">
            <a:spAutoFit/>
          </a:bodyPr>
          <a:lstStyle/>
          <a:p>
            <a:r>
              <a:rPr lang="en-US" sz="2400" dirty="0">
                <a:latin typeface="Inter" panose="020B0502030000000004" pitchFamily="34" charset="0"/>
                <a:ea typeface="Inter" panose="020B0502030000000004" pitchFamily="34" charset="0"/>
                <a:cs typeface="Inter" panose="020B0502030000000004" pitchFamily="34" charset="0"/>
              </a:rPr>
              <a:t>Define the user base</a:t>
            </a:r>
          </a:p>
        </p:txBody>
      </p:sp>
      <p:sp>
        <p:nvSpPr>
          <p:cNvPr id="3" name="Rounded Rectangle 2">
            <a:extLst>
              <a:ext uri="{FF2B5EF4-FFF2-40B4-BE49-F238E27FC236}">
                <a16:creationId xmlns:a16="http://schemas.microsoft.com/office/drawing/2014/main" id="{21609F79-A961-674F-9A41-E966AFDBB87B}"/>
              </a:ext>
            </a:extLst>
          </p:cNvPr>
          <p:cNvSpPr/>
          <p:nvPr/>
        </p:nvSpPr>
        <p:spPr>
          <a:xfrm>
            <a:off x="1791978" y="2599244"/>
            <a:ext cx="243270" cy="243270"/>
          </a:xfrm>
          <a:prstGeom prst="roundRect">
            <a:avLst/>
          </a:prstGeom>
          <a:solidFill>
            <a:srgbClr val="A8D2F8">
              <a:alpha val="54902"/>
            </a:srgbClr>
          </a:solidFill>
          <a:ln w="6350" cap="flat">
            <a:solidFill>
              <a:srgbClr val="4064F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4" name="Rounded Rectangle 3">
            <a:extLst>
              <a:ext uri="{FF2B5EF4-FFF2-40B4-BE49-F238E27FC236}">
                <a16:creationId xmlns:a16="http://schemas.microsoft.com/office/drawing/2014/main" id="{DC4DA665-89A9-5D48-A711-26B119CB1824}"/>
              </a:ext>
            </a:extLst>
          </p:cNvPr>
          <p:cNvSpPr/>
          <p:nvPr/>
        </p:nvSpPr>
        <p:spPr>
          <a:xfrm>
            <a:off x="1791978" y="3233059"/>
            <a:ext cx="243270" cy="243270"/>
          </a:xfrm>
          <a:prstGeom prst="roundRect">
            <a:avLst/>
          </a:prstGeom>
          <a:solidFill>
            <a:srgbClr val="A8D2F8">
              <a:alpha val="54902"/>
            </a:srgbClr>
          </a:solidFill>
          <a:ln w="6350" cap="flat">
            <a:solidFill>
              <a:srgbClr val="4064F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5" name="Rounded Rectangle 4">
            <a:extLst>
              <a:ext uri="{FF2B5EF4-FFF2-40B4-BE49-F238E27FC236}">
                <a16:creationId xmlns:a16="http://schemas.microsoft.com/office/drawing/2014/main" id="{050CE286-9E32-ED49-8A7E-19AE7F2D5D19}"/>
              </a:ext>
            </a:extLst>
          </p:cNvPr>
          <p:cNvSpPr/>
          <p:nvPr/>
        </p:nvSpPr>
        <p:spPr>
          <a:xfrm>
            <a:off x="1791978" y="3814127"/>
            <a:ext cx="243270" cy="243270"/>
          </a:xfrm>
          <a:prstGeom prst="roundRect">
            <a:avLst/>
          </a:prstGeom>
          <a:solidFill>
            <a:srgbClr val="A8D2F8">
              <a:alpha val="54902"/>
            </a:srgbClr>
          </a:solidFill>
          <a:ln w="6350" cap="flat">
            <a:solidFill>
              <a:srgbClr val="4064F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6" name="Oval 5">
            <a:extLst>
              <a:ext uri="{FF2B5EF4-FFF2-40B4-BE49-F238E27FC236}">
                <a16:creationId xmlns:a16="http://schemas.microsoft.com/office/drawing/2014/main" id="{B366F49F-CD36-3649-A07D-0286E6B41DD8}"/>
              </a:ext>
            </a:extLst>
          </p:cNvPr>
          <p:cNvSpPr/>
          <p:nvPr/>
        </p:nvSpPr>
        <p:spPr>
          <a:xfrm>
            <a:off x="1838662" y="2645928"/>
            <a:ext cx="149902" cy="14990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8670BA1-01D2-3549-9BE0-3B089A1CB304}"/>
              </a:ext>
            </a:extLst>
          </p:cNvPr>
          <p:cNvSpPr/>
          <p:nvPr/>
        </p:nvSpPr>
        <p:spPr>
          <a:xfrm>
            <a:off x="1838662" y="3279743"/>
            <a:ext cx="149902" cy="14990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5D8C92B-64E2-704C-AFC4-9A5664B2EA86}"/>
              </a:ext>
            </a:extLst>
          </p:cNvPr>
          <p:cNvSpPr/>
          <p:nvPr/>
        </p:nvSpPr>
        <p:spPr>
          <a:xfrm>
            <a:off x="1838662" y="3860811"/>
            <a:ext cx="149902" cy="14990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799559B-5DF6-0C47-A365-FDB98458C705}"/>
              </a:ext>
            </a:extLst>
          </p:cNvPr>
          <p:cNvSpPr/>
          <p:nvPr/>
        </p:nvSpPr>
        <p:spPr>
          <a:xfrm>
            <a:off x="2215282" y="3175769"/>
            <a:ext cx="6096000" cy="461665"/>
          </a:xfrm>
          <a:prstGeom prst="rect">
            <a:avLst/>
          </a:prstGeom>
        </p:spPr>
        <p:txBody>
          <a:bodyPr>
            <a:spAutoFit/>
          </a:bodyPr>
          <a:lstStyle/>
          <a:p>
            <a:r>
              <a:rPr lang="en-US" sz="2400" dirty="0">
                <a:latin typeface="Inter" panose="020B0502030000000004" pitchFamily="34" charset="0"/>
                <a:ea typeface="Inter" panose="020B0502030000000004" pitchFamily="34" charset="0"/>
                <a:cs typeface="Inter" panose="020B0502030000000004" pitchFamily="34" charset="0"/>
              </a:rPr>
              <a:t>Align across departments</a:t>
            </a:r>
          </a:p>
        </p:txBody>
      </p:sp>
      <p:sp>
        <p:nvSpPr>
          <p:cNvPr id="11" name="Rectangle 10">
            <a:extLst>
              <a:ext uri="{FF2B5EF4-FFF2-40B4-BE49-F238E27FC236}">
                <a16:creationId xmlns:a16="http://schemas.microsoft.com/office/drawing/2014/main" id="{C5E93F20-126D-E642-9C20-6DB63C333ECE}"/>
              </a:ext>
            </a:extLst>
          </p:cNvPr>
          <p:cNvSpPr/>
          <p:nvPr/>
        </p:nvSpPr>
        <p:spPr>
          <a:xfrm>
            <a:off x="2215282" y="3760618"/>
            <a:ext cx="1487908" cy="461665"/>
          </a:xfrm>
          <a:prstGeom prst="rect">
            <a:avLst/>
          </a:prstGeom>
        </p:spPr>
        <p:txBody>
          <a:bodyPr wrap="none">
            <a:spAutoFit/>
          </a:bodyPr>
          <a:lstStyle/>
          <a:p>
            <a:r>
              <a:rPr lang="en-US" sz="2400" dirty="0">
                <a:latin typeface="Inter" panose="020B0502030000000004" pitchFamily="34" charset="0"/>
                <a:ea typeface="Inter" panose="020B0502030000000004" pitchFamily="34" charset="0"/>
                <a:cs typeface="Inter" panose="020B0502030000000004" pitchFamily="34" charset="0"/>
              </a:rPr>
              <a:t>Use data</a:t>
            </a:r>
          </a:p>
        </p:txBody>
      </p:sp>
      <p:sp>
        <p:nvSpPr>
          <p:cNvPr id="12" name="TextBox 11">
            <a:extLst>
              <a:ext uri="{FF2B5EF4-FFF2-40B4-BE49-F238E27FC236}">
                <a16:creationId xmlns:a16="http://schemas.microsoft.com/office/drawing/2014/main" id="{9B409C6B-C077-164B-A4AD-FFCA457CCE4B}"/>
              </a:ext>
            </a:extLst>
          </p:cNvPr>
          <p:cNvSpPr txBox="1"/>
          <p:nvPr/>
        </p:nvSpPr>
        <p:spPr>
          <a:xfrm>
            <a:off x="1676400" y="1448345"/>
            <a:ext cx="6634882" cy="584775"/>
          </a:xfrm>
          <a:prstGeom prst="rect">
            <a:avLst/>
          </a:prstGeom>
          <a:noFill/>
        </p:spPr>
        <p:txBody>
          <a:bodyPr wrap="square" rtlCol="0">
            <a:spAutoFit/>
          </a:bodyPr>
          <a:lstStyle/>
          <a:p>
            <a:r>
              <a:rPr lang="en-US" sz="3200" dirty="0">
                <a:latin typeface="Inter" panose="020B0502030000000004" pitchFamily="34" charset="0"/>
                <a:ea typeface="Inter" panose="020B0502030000000004" pitchFamily="34" charset="0"/>
                <a:cs typeface="Inter" panose="020B0502030000000004" pitchFamily="34" charset="0"/>
              </a:rPr>
              <a:t>Three key principles</a:t>
            </a:r>
          </a:p>
        </p:txBody>
      </p:sp>
    </p:spTree>
    <p:extLst>
      <p:ext uri="{BB962C8B-B14F-4D97-AF65-F5344CB8AC3E}">
        <p14:creationId xmlns:p14="http://schemas.microsoft.com/office/powerpoint/2010/main" val="933787290"/>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A58DBC-3F49-7D44-9F62-4FE032A12670}"/>
              </a:ext>
            </a:extLst>
          </p:cNvPr>
          <p:cNvSpPr txBox="1"/>
          <p:nvPr/>
        </p:nvSpPr>
        <p:spPr>
          <a:xfrm>
            <a:off x="533400" y="685800"/>
            <a:ext cx="5353050" cy="646331"/>
          </a:xfrm>
          <a:prstGeom prst="rect">
            <a:avLst/>
          </a:prstGeom>
          <a:noFill/>
        </p:spPr>
        <p:txBody>
          <a:bodyPr wrap="square" rtlCol="0">
            <a:spAutoFit/>
          </a:bodyPr>
          <a:lstStyle/>
          <a:p>
            <a:r>
              <a:rPr lang="en-US" sz="3600" dirty="0" err="1">
                <a:latin typeface="Inter" panose="020B0502030000000004" pitchFamily="34" charset="0"/>
                <a:ea typeface="Inter" panose="020B0502030000000004" pitchFamily="34" charset="0"/>
                <a:cs typeface="Inter" panose="020B0502030000000004" pitchFamily="34" charset="0"/>
              </a:rPr>
              <a:t>Typeform</a:t>
            </a:r>
            <a:r>
              <a:rPr lang="en-US" sz="3600" dirty="0">
                <a:latin typeface="Inter" panose="020B0502030000000004" pitchFamily="34" charset="0"/>
                <a:ea typeface="Inter" panose="020B0502030000000004" pitchFamily="34" charset="0"/>
                <a:cs typeface="Inter" panose="020B0502030000000004" pitchFamily="34" charset="0"/>
              </a:rPr>
              <a:t> Case Study</a:t>
            </a:r>
          </a:p>
        </p:txBody>
      </p:sp>
      <p:pic>
        <p:nvPicPr>
          <p:cNvPr id="3" name="Picture 2">
            <a:extLst>
              <a:ext uri="{FF2B5EF4-FFF2-40B4-BE49-F238E27FC236}">
                <a16:creationId xmlns:a16="http://schemas.microsoft.com/office/drawing/2014/main" id="{CB2B7B9A-6926-AC4B-94B4-1E05C4978160}"/>
              </a:ext>
            </a:extLst>
          </p:cNvPr>
          <p:cNvPicPr>
            <a:picLocks noChangeAspect="1"/>
          </p:cNvPicPr>
          <p:nvPr/>
        </p:nvPicPr>
        <p:blipFill>
          <a:blip r:embed="rId3"/>
          <a:stretch>
            <a:fillRect/>
          </a:stretch>
        </p:blipFill>
        <p:spPr>
          <a:xfrm>
            <a:off x="284523" y="1442082"/>
            <a:ext cx="7737911" cy="4235103"/>
          </a:xfrm>
          <a:prstGeom prst="rect">
            <a:avLst/>
          </a:prstGeom>
        </p:spPr>
      </p:pic>
      <p:pic>
        <p:nvPicPr>
          <p:cNvPr id="4" name="Picture 3">
            <a:extLst>
              <a:ext uri="{FF2B5EF4-FFF2-40B4-BE49-F238E27FC236}">
                <a16:creationId xmlns:a16="http://schemas.microsoft.com/office/drawing/2014/main" id="{15321CD9-DA9C-5640-90C9-7B9A2A029117}"/>
              </a:ext>
            </a:extLst>
          </p:cNvPr>
          <p:cNvPicPr>
            <a:picLocks noChangeAspect="1"/>
          </p:cNvPicPr>
          <p:nvPr/>
        </p:nvPicPr>
        <p:blipFill>
          <a:blip r:embed="rId4"/>
          <a:stretch>
            <a:fillRect/>
          </a:stretch>
        </p:blipFill>
        <p:spPr>
          <a:xfrm>
            <a:off x="4153479" y="3429000"/>
            <a:ext cx="8412129" cy="4496371"/>
          </a:xfrm>
          <a:prstGeom prst="rect">
            <a:avLst/>
          </a:prstGeom>
        </p:spPr>
      </p:pic>
    </p:spTree>
    <p:extLst>
      <p:ext uri="{BB962C8B-B14F-4D97-AF65-F5344CB8AC3E}">
        <p14:creationId xmlns:p14="http://schemas.microsoft.com/office/powerpoint/2010/main" val="2235579513"/>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CBBA89-62F4-F841-B327-E8EDF43A8F65}"/>
              </a:ext>
            </a:extLst>
          </p:cNvPr>
          <p:cNvSpPr txBox="1"/>
          <p:nvPr/>
        </p:nvSpPr>
        <p:spPr>
          <a:xfrm>
            <a:off x="881782" y="1499392"/>
            <a:ext cx="5372100" cy="523220"/>
          </a:xfrm>
          <a:prstGeom prst="rect">
            <a:avLst/>
          </a:prstGeom>
          <a:noFill/>
        </p:spPr>
        <p:txBody>
          <a:bodyPr wrap="square" rtlCol="0">
            <a:spAutoFit/>
          </a:bodyPr>
          <a:lstStyle/>
          <a:p>
            <a:r>
              <a:rPr lang="en-US" sz="2800" dirty="0">
                <a:latin typeface="Inter" panose="020B0502030000000004" pitchFamily="34" charset="0"/>
                <a:ea typeface="Inter" panose="020B0502030000000004" pitchFamily="34" charset="0"/>
                <a:cs typeface="Inter" panose="020B0502030000000004" pitchFamily="34" charset="0"/>
              </a:rPr>
              <a:t>Define the user base</a:t>
            </a:r>
          </a:p>
        </p:txBody>
      </p:sp>
      <p:grpSp>
        <p:nvGrpSpPr>
          <p:cNvPr id="9" name="Group 8">
            <a:extLst>
              <a:ext uri="{FF2B5EF4-FFF2-40B4-BE49-F238E27FC236}">
                <a16:creationId xmlns:a16="http://schemas.microsoft.com/office/drawing/2014/main" id="{5B00F69F-BE27-B540-B89C-C63B3B07A1B5}"/>
              </a:ext>
            </a:extLst>
          </p:cNvPr>
          <p:cNvGrpSpPr/>
          <p:nvPr/>
        </p:nvGrpSpPr>
        <p:grpSpPr>
          <a:xfrm>
            <a:off x="1031013" y="547009"/>
            <a:ext cx="243270" cy="243270"/>
            <a:chOff x="1925328" y="2599244"/>
            <a:chExt cx="243270" cy="243270"/>
          </a:xfrm>
        </p:grpSpPr>
        <p:sp>
          <p:nvSpPr>
            <p:cNvPr id="3" name="Rounded Rectangle 2">
              <a:extLst>
                <a:ext uri="{FF2B5EF4-FFF2-40B4-BE49-F238E27FC236}">
                  <a16:creationId xmlns:a16="http://schemas.microsoft.com/office/drawing/2014/main" id="{21609F79-A961-674F-9A41-E966AFDBB87B}"/>
                </a:ext>
              </a:extLst>
            </p:cNvPr>
            <p:cNvSpPr/>
            <p:nvPr/>
          </p:nvSpPr>
          <p:spPr>
            <a:xfrm>
              <a:off x="1925328" y="2599244"/>
              <a:ext cx="243270" cy="243270"/>
            </a:xfrm>
            <a:prstGeom prst="roundRect">
              <a:avLst/>
            </a:prstGeom>
            <a:solidFill>
              <a:srgbClr val="A8D2F8">
                <a:alpha val="54902"/>
              </a:srgbClr>
            </a:solidFill>
            <a:ln w="6350" cap="flat">
              <a:solidFill>
                <a:srgbClr val="4064F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6" name="Oval 5">
              <a:extLst>
                <a:ext uri="{FF2B5EF4-FFF2-40B4-BE49-F238E27FC236}">
                  <a16:creationId xmlns:a16="http://schemas.microsoft.com/office/drawing/2014/main" id="{B366F49F-CD36-3649-A07D-0286E6B41DD8}"/>
                </a:ext>
              </a:extLst>
            </p:cNvPr>
            <p:cNvSpPr/>
            <p:nvPr/>
          </p:nvSpPr>
          <p:spPr>
            <a:xfrm>
              <a:off x="1972012" y="2645928"/>
              <a:ext cx="149902" cy="14990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07957C9A-DB64-4742-818A-D13FDB0CBC20}"/>
              </a:ext>
            </a:extLst>
          </p:cNvPr>
          <p:cNvGrpSpPr/>
          <p:nvPr/>
        </p:nvGrpSpPr>
        <p:grpSpPr>
          <a:xfrm>
            <a:off x="1803693" y="547009"/>
            <a:ext cx="243270" cy="243270"/>
            <a:chOff x="1925328" y="3233059"/>
            <a:chExt cx="243270" cy="243270"/>
          </a:xfrm>
        </p:grpSpPr>
        <p:sp>
          <p:nvSpPr>
            <p:cNvPr id="4" name="Rounded Rectangle 3">
              <a:extLst>
                <a:ext uri="{FF2B5EF4-FFF2-40B4-BE49-F238E27FC236}">
                  <a16:creationId xmlns:a16="http://schemas.microsoft.com/office/drawing/2014/main" id="{DC4DA665-89A9-5D48-A711-26B119CB1824}"/>
                </a:ext>
              </a:extLst>
            </p:cNvPr>
            <p:cNvSpPr/>
            <p:nvPr/>
          </p:nvSpPr>
          <p:spPr>
            <a:xfrm>
              <a:off x="1925328" y="3233059"/>
              <a:ext cx="243270" cy="243270"/>
            </a:xfrm>
            <a:prstGeom prst="roundRect">
              <a:avLst/>
            </a:prstGeom>
            <a:solidFill>
              <a:srgbClr val="A8D2F8">
                <a:alpha val="54902"/>
              </a:srgbClr>
            </a:solidFill>
            <a:ln w="6350" cap="flat">
              <a:solidFill>
                <a:srgbClr val="4064F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7" name="Oval 6">
              <a:extLst>
                <a:ext uri="{FF2B5EF4-FFF2-40B4-BE49-F238E27FC236}">
                  <a16:creationId xmlns:a16="http://schemas.microsoft.com/office/drawing/2014/main" id="{A8670BA1-01D2-3549-9BE0-3B089A1CB304}"/>
                </a:ext>
              </a:extLst>
            </p:cNvPr>
            <p:cNvSpPr/>
            <p:nvPr/>
          </p:nvSpPr>
          <p:spPr>
            <a:xfrm>
              <a:off x="1972012" y="3279743"/>
              <a:ext cx="149902" cy="14990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7E7C5D7D-F9BE-544E-A5F4-A1CB5694EF36}"/>
              </a:ext>
            </a:extLst>
          </p:cNvPr>
          <p:cNvGrpSpPr/>
          <p:nvPr/>
        </p:nvGrpSpPr>
        <p:grpSpPr>
          <a:xfrm>
            <a:off x="2553261" y="547009"/>
            <a:ext cx="243270" cy="243270"/>
            <a:chOff x="1925328" y="3814127"/>
            <a:chExt cx="243270" cy="243270"/>
          </a:xfrm>
        </p:grpSpPr>
        <p:sp>
          <p:nvSpPr>
            <p:cNvPr id="5" name="Rounded Rectangle 4">
              <a:extLst>
                <a:ext uri="{FF2B5EF4-FFF2-40B4-BE49-F238E27FC236}">
                  <a16:creationId xmlns:a16="http://schemas.microsoft.com/office/drawing/2014/main" id="{050CE286-9E32-ED49-8A7E-19AE7F2D5D19}"/>
                </a:ext>
              </a:extLst>
            </p:cNvPr>
            <p:cNvSpPr/>
            <p:nvPr/>
          </p:nvSpPr>
          <p:spPr>
            <a:xfrm>
              <a:off x="1925328" y="3814127"/>
              <a:ext cx="243270" cy="243270"/>
            </a:xfrm>
            <a:prstGeom prst="roundRect">
              <a:avLst/>
            </a:prstGeom>
            <a:solidFill>
              <a:srgbClr val="A8D2F8">
                <a:alpha val="54902"/>
              </a:srgbClr>
            </a:solidFill>
            <a:ln w="6350" cap="flat">
              <a:solidFill>
                <a:srgbClr val="4064F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8" name="Oval 7">
              <a:extLst>
                <a:ext uri="{FF2B5EF4-FFF2-40B4-BE49-F238E27FC236}">
                  <a16:creationId xmlns:a16="http://schemas.microsoft.com/office/drawing/2014/main" id="{55D8C92B-64E2-704C-AFC4-9A5664B2EA86}"/>
                </a:ext>
              </a:extLst>
            </p:cNvPr>
            <p:cNvSpPr/>
            <p:nvPr/>
          </p:nvSpPr>
          <p:spPr>
            <a:xfrm>
              <a:off x="1972012" y="3860811"/>
              <a:ext cx="149902" cy="14990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CA2CAA3-CE10-E047-A60E-C3239B85DAE6}"/>
              </a:ext>
            </a:extLst>
          </p:cNvPr>
          <p:cNvSpPr/>
          <p:nvPr/>
        </p:nvSpPr>
        <p:spPr>
          <a:xfrm>
            <a:off x="1803693" y="323850"/>
            <a:ext cx="2330157" cy="838200"/>
          </a:xfrm>
          <a:prstGeom prst="rect">
            <a:avLst/>
          </a:prstGeom>
          <a:solidFill>
            <a:srgbClr val="FFFFFF">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0267682-88BB-864D-AC77-C610E842B695}"/>
              </a:ext>
            </a:extLst>
          </p:cNvPr>
          <p:cNvSpPr txBox="1"/>
          <p:nvPr/>
        </p:nvSpPr>
        <p:spPr>
          <a:xfrm>
            <a:off x="881782" y="2359954"/>
            <a:ext cx="9072143" cy="3970318"/>
          </a:xfrm>
          <a:prstGeom prst="rect">
            <a:avLst/>
          </a:prstGeom>
          <a:noFill/>
        </p:spPr>
        <p:txBody>
          <a:bodyPr wrap="square" rtlCol="0">
            <a:spAutoFit/>
          </a:bodyPr>
          <a:lstStyle/>
          <a:p>
            <a:r>
              <a:rPr lang="en-US" dirty="0">
                <a:latin typeface="Inter" panose="020B0502030000000004" pitchFamily="34" charset="0"/>
                <a:ea typeface="Inter" panose="020B0502030000000004" pitchFamily="34" charset="0"/>
                <a:cs typeface="Inter" panose="020B0502030000000004" pitchFamily="34" charset="0"/>
              </a:rPr>
              <a:t>For </a:t>
            </a:r>
            <a:r>
              <a:rPr lang="en-US" dirty="0" err="1">
                <a:latin typeface="Inter" panose="020B0502030000000004" pitchFamily="34" charset="0"/>
                <a:ea typeface="Inter" panose="020B0502030000000004" pitchFamily="34" charset="0"/>
                <a:cs typeface="Inter" panose="020B0502030000000004" pitchFamily="34" charset="0"/>
              </a:rPr>
              <a:t>Typeform</a:t>
            </a:r>
            <a:r>
              <a:rPr lang="en-US" dirty="0">
                <a:latin typeface="Inter" panose="020B0502030000000004" pitchFamily="34" charset="0"/>
                <a:ea typeface="Inter" panose="020B0502030000000004" pitchFamily="34" charset="0"/>
                <a:cs typeface="Inter" panose="020B0502030000000004" pitchFamily="34" charset="0"/>
              </a:rPr>
              <a:t>, this meant segmenting users into three groups:</a:t>
            </a:r>
          </a:p>
          <a:p>
            <a:endParaRPr lang="en-US" dirty="0">
              <a:latin typeface="Inter" panose="020B0502030000000004" pitchFamily="34" charset="0"/>
              <a:ea typeface="Inter" panose="020B0502030000000004" pitchFamily="34" charset="0"/>
              <a:cs typeface="Inter" panose="020B0502030000000004" pitchFamily="34" charset="0"/>
            </a:endParaRPr>
          </a:p>
          <a:p>
            <a:r>
              <a:rPr lang="en-US" b="1" dirty="0">
                <a:latin typeface="Inter" panose="020B0502030000000004" pitchFamily="34" charset="0"/>
                <a:ea typeface="Inter" panose="020B0502030000000004" pitchFamily="34" charset="0"/>
                <a:cs typeface="Inter" panose="020B0502030000000004" pitchFamily="34" charset="0"/>
              </a:rPr>
              <a:t>Tech Touch</a:t>
            </a:r>
            <a:endParaRPr lang="en-US" dirty="0">
              <a:latin typeface="Inter" panose="020B0502030000000004" pitchFamily="34" charset="0"/>
              <a:ea typeface="Inter" panose="020B0502030000000004" pitchFamily="34" charset="0"/>
              <a:cs typeface="Inter" panose="020B0502030000000004" pitchFamily="34" charset="0"/>
            </a:endParaRPr>
          </a:p>
          <a:p>
            <a:r>
              <a:rPr lang="en-US" dirty="0">
                <a:latin typeface="Inter" panose="020B0502030000000004" pitchFamily="34" charset="0"/>
                <a:ea typeface="Inter" panose="020B0502030000000004" pitchFamily="34" charset="0"/>
                <a:cs typeface="Inter" panose="020B0502030000000004" pitchFamily="34" charset="0"/>
              </a:rPr>
              <a:t>99% of user base; Automated, proactive engagement via email, in-app messaging; </a:t>
            </a:r>
            <a:r>
              <a:rPr lang="en-US" i="1" dirty="0">
                <a:latin typeface="Inter" panose="020B0502030000000004" pitchFamily="34" charset="0"/>
                <a:ea typeface="Inter" panose="020B0502030000000004" pitchFamily="34" charset="0"/>
                <a:cs typeface="Inter" panose="020B0502030000000004" pitchFamily="34" charset="0"/>
              </a:rPr>
              <a:t>Focus on scalability</a:t>
            </a:r>
            <a:endParaRPr lang="en-US" dirty="0">
              <a:latin typeface="Inter" panose="020B0502030000000004" pitchFamily="34" charset="0"/>
              <a:ea typeface="Inter" panose="020B0502030000000004" pitchFamily="34" charset="0"/>
              <a:cs typeface="Inter" panose="020B0502030000000004" pitchFamily="34" charset="0"/>
            </a:endParaRPr>
          </a:p>
          <a:p>
            <a:endParaRPr lang="en-US" dirty="0">
              <a:latin typeface="Inter" panose="020B0502030000000004" pitchFamily="34" charset="0"/>
              <a:ea typeface="Inter" panose="020B0502030000000004" pitchFamily="34" charset="0"/>
              <a:cs typeface="Inter" panose="020B0502030000000004" pitchFamily="34" charset="0"/>
            </a:endParaRPr>
          </a:p>
          <a:p>
            <a:r>
              <a:rPr lang="en-US" b="1" dirty="0">
                <a:latin typeface="Inter" panose="020B0502030000000004" pitchFamily="34" charset="0"/>
                <a:ea typeface="Inter" panose="020B0502030000000004" pitchFamily="34" charset="0"/>
                <a:cs typeface="Inter" panose="020B0502030000000004" pitchFamily="34" charset="0"/>
              </a:rPr>
              <a:t>Just-in-Time Touch</a:t>
            </a:r>
          </a:p>
          <a:p>
            <a:r>
              <a:rPr lang="en-US" dirty="0">
                <a:latin typeface="Inter" panose="020B0502030000000004" pitchFamily="34" charset="0"/>
                <a:ea typeface="Inter" panose="020B0502030000000004" pitchFamily="34" charset="0"/>
                <a:cs typeface="Inter" panose="020B0502030000000004" pitchFamily="34" charset="0"/>
              </a:rPr>
              <a:t>Possible expansion candidate or re-activation; Mix of automated interactions with the option of in-person engagement for high-value activity like expansion; </a:t>
            </a:r>
            <a:r>
              <a:rPr lang="en-US" i="1" dirty="0">
                <a:latin typeface="Inter" panose="020B0502030000000004" pitchFamily="34" charset="0"/>
                <a:ea typeface="Inter" panose="020B0502030000000004" pitchFamily="34" charset="0"/>
                <a:cs typeface="Inter" panose="020B0502030000000004" pitchFamily="34" charset="0"/>
              </a:rPr>
              <a:t>Focus on outcome</a:t>
            </a:r>
            <a:endParaRPr lang="en-US" dirty="0">
              <a:latin typeface="Inter" panose="020B0502030000000004" pitchFamily="34" charset="0"/>
              <a:ea typeface="Inter" panose="020B0502030000000004" pitchFamily="34" charset="0"/>
              <a:cs typeface="Inter" panose="020B0502030000000004" pitchFamily="34" charset="0"/>
            </a:endParaRPr>
          </a:p>
          <a:p>
            <a:pPr marL="285750" indent="-285750">
              <a:buFont typeface="Arial" panose="020B0604020202020204" pitchFamily="34" charset="0"/>
              <a:buChar char="•"/>
            </a:pPr>
            <a:endParaRPr lang="en-US" dirty="0">
              <a:latin typeface="Inter" panose="020B0502030000000004" pitchFamily="34" charset="0"/>
              <a:ea typeface="Inter" panose="020B0502030000000004" pitchFamily="34" charset="0"/>
              <a:cs typeface="Inter" panose="020B0502030000000004" pitchFamily="34" charset="0"/>
            </a:endParaRPr>
          </a:p>
          <a:p>
            <a:r>
              <a:rPr lang="en-US" b="1" dirty="0">
                <a:latin typeface="Inter" panose="020B0502030000000004" pitchFamily="34" charset="0"/>
                <a:ea typeface="Inter" panose="020B0502030000000004" pitchFamily="34" charset="0"/>
                <a:cs typeface="Inter" panose="020B0502030000000004" pitchFamily="34" charset="0"/>
              </a:rPr>
              <a:t>High Value, High Touch</a:t>
            </a:r>
          </a:p>
          <a:p>
            <a:r>
              <a:rPr lang="en-US" dirty="0">
                <a:latin typeface="Inter" panose="020B0502030000000004" pitchFamily="34" charset="0"/>
                <a:ea typeface="Inter" panose="020B0502030000000004" pitchFamily="34" charset="0"/>
                <a:cs typeface="Inter" panose="020B0502030000000004" pitchFamily="34" charset="0"/>
              </a:rPr>
              <a:t>Small number of high-value customers who receive personalized onboarding and regular check-ins; </a:t>
            </a:r>
            <a:r>
              <a:rPr lang="en-US" i="1" dirty="0">
                <a:latin typeface="Inter" panose="020B0502030000000004" pitchFamily="34" charset="0"/>
                <a:ea typeface="Inter" panose="020B0502030000000004" pitchFamily="34" charset="0"/>
                <a:cs typeface="Inter" panose="020B0502030000000004" pitchFamily="34" charset="0"/>
              </a:rPr>
              <a:t>Focus on relationship</a:t>
            </a:r>
            <a:endParaRPr lang="en-US" dirty="0">
              <a:latin typeface="Inter" panose="020B0502030000000004" pitchFamily="34" charset="0"/>
              <a:ea typeface="Inter" panose="020B0502030000000004" pitchFamily="34" charset="0"/>
              <a:cs typeface="Inter" panose="020B0502030000000004" pitchFamily="34" charset="0"/>
            </a:endParaRPr>
          </a:p>
        </p:txBody>
      </p:sp>
    </p:spTree>
    <p:extLst>
      <p:ext uri="{BB962C8B-B14F-4D97-AF65-F5344CB8AC3E}">
        <p14:creationId xmlns:p14="http://schemas.microsoft.com/office/powerpoint/2010/main" val="480601820"/>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CBBA89-62F4-F841-B327-E8EDF43A8F65}"/>
              </a:ext>
            </a:extLst>
          </p:cNvPr>
          <p:cNvSpPr txBox="1"/>
          <p:nvPr/>
        </p:nvSpPr>
        <p:spPr>
          <a:xfrm>
            <a:off x="881782" y="1499392"/>
            <a:ext cx="5372100" cy="523220"/>
          </a:xfrm>
          <a:prstGeom prst="rect">
            <a:avLst/>
          </a:prstGeom>
          <a:noFill/>
        </p:spPr>
        <p:txBody>
          <a:bodyPr wrap="square" rtlCol="0">
            <a:spAutoFit/>
          </a:bodyPr>
          <a:lstStyle/>
          <a:p>
            <a:r>
              <a:rPr lang="en-US" sz="2800" dirty="0">
                <a:latin typeface="Inter" panose="020B0502030000000004" pitchFamily="34" charset="0"/>
                <a:ea typeface="Inter" panose="020B0502030000000004" pitchFamily="34" charset="0"/>
                <a:cs typeface="Inter" panose="020B0502030000000004" pitchFamily="34" charset="0"/>
              </a:rPr>
              <a:t>Align across departments</a:t>
            </a:r>
          </a:p>
        </p:txBody>
      </p:sp>
      <p:grpSp>
        <p:nvGrpSpPr>
          <p:cNvPr id="9" name="Group 8">
            <a:extLst>
              <a:ext uri="{FF2B5EF4-FFF2-40B4-BE49-F238E27FC236}">
                <a16:creationId xmlns:a16="http://schemas.microsoft.com/office/drawing/2014/main" id="{5B00F69F-BE27-B540-B89C-C63B3B07A1B5}"/>
              </a:ext>
            </a:extLst>
          </p:cNvPr>
          <p:cNvGrpSpPr/>
          <p:nvPr/>
        </p:nvGrpSpPr>
        <p:grpSpPr>
          <a:xfrm>
            <a:off x="1031013" y="547009"/>
            <a:ext cx="243270" cy="243270"/>
            <a:chOff x="1925328" y="2599244"/>
            <a:chExt cx="243270" cy="243270"/>
          </a:xfrm>
        </p:grpSpPr>
        <p:sp>
          <p:nvSpPr>
            <p:cNvPr id="3" name="Rounded Rectangle 2">
              <a:extLst>
                <a:ext uri="{FF2B5EF4-FFF2-40B4-BE49-F238E27FC236}">
                  <a16:creationId xmlns:a16="http://schemas.microsoft.com/office/drawing/2014/main" id="{21609F79-A961-674F-9A41-E966AFDBB87B}"/>
                </a:ext>
              </a:extLst>
            </p:cNvPr>
            <p:cNvSpPr/>
            <p:nvPr/>
          </p:nvSpPr>
          <p:spPr>
            <a:xfrm>
              <a:off x="1925328" y="2599244"/>
              <a:ext cx="243270" cy="243270"/>
            </a:xfrm>
            <a:prstGeom prst="roundRect">
              <a:avLst/>
            </a:prstGeom>
            <a:solidFill>
              <a:srgbClr val="A8D2F8">
                <a:alpha val="54902"/>
              </a:srgbClr>
            </a:solidFill>
            <a:ln w="6350" cap="flat">
              <a:solidFill>
                <a:srgbClr val="4064F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6" name="Oval 5">
              <a:extLst>
                <a:ext uri="{FF2B5EF4-FFF2-40B4-BE49-F238E27FC236}">
                  <a16:creationId xmlns:a16="http://schemas.microsoft.com/office/drawing/2014/main" id="{B366F49F-CD36-3649-A07D-0286E6B41DD8}"/>
                </a:ext>
              </a:extLst>
            </p:cNvPr>
            <p:cNvSpPr/>
            <p:nvPr/>
          </p:nvSpPr>
          <p:spPr>
            <a:xfrm>
              <a:off x="1972012" y="2645928"/>
              <a:ext cx="149902" cy="14990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07957C9A-DB64-4742-818A-D13FDB0CBC20}"/>
              </a:ext>
            </a:extLst>
          </p:cNvPr>
          <p:cNvGrpSpPr/>
          <p:nvPr/>
        </p:nvGrpSpPr>
        <p:grpSpPr>
          <a:xfrm>
            <a:off x="1803693" y="547009"/>
            <a:ext cx="243270" cy="243270"/>
            <a:chOff x="1925328" y="3233059"/>
            <a:chExt cx="243270" cy="243270"/>
          </a:xfrm>
        </p:grpSpPr>
        <p:sp>
          <p:nvSpPr>
            <p:cNvPr id="4" name="Rounded Rectangle 3">
              <a:extLst>
                <a:ext uri="{FF2B5EF4-FFF2-40B4-BE49-F238E27FC236}">
                  <a16:creationId xmlns:a16="http://schemas.microsoft.com/office/drawing/2014/main" id="{DC4DA665-89A9-5D48-A711-26B119CB1824}"/>
                </a:ext>
              </a:extLst>
            </p:cNvPr>
            <p:cNvSpPr/>
            <p:nvPr/>
          </p:nvSpPr>
          <p:spPr>
            <a:xfrm>
              <a:off x="1925328" y="3233059"/>
              <a:ext cx="243270" cy="243270"/>
            </a:xfrm>
            <a:prstGeom prst="roundRect">
              <a:avLst/>
            </a:prstGeom>
            <a:solidFill>
              <a:srgbClr val="A8D2F8">
                <a:alpha val="54902"/>
              </a:srgbClr>
            </a:solidFill>
            <a:ln w="6350" cap="flat">
              <a:solidFill>
                <a:srgbClr val="4064F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7" name="Oval 6">
              <a:extLst>
                <a:ext uri="{FF2B5EF4-FFF2-40B4-BE49-F238E27FC236}">
                  <a16:creationId xmlns:a16="http://schemas.microsoft.com/office/drawing/2014/main" id="{A8670BA1-01D2-3549-9BE0-3B089A1CB304}"/>
                </a:ext>
              </a:extLst>
            </p:cNvPr>
            <p:cNvSpPr/>
            <p:nvPr/>
          </p:nvSpPr>
          <p:spPr>
            <a:xfrm>
              <a:off x="1972012" y="3279743"/>
              <a:ext cx="149902" cy="14990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7E7C5D7D-F9BE-544E-A5F4-A1CB5694EF36}"/>
              </a:ext>
            </a:extLst>
          </p:cNvPr>
          <p:cNvGrpSpPr/>
          <p:nvPr/>
        </p:nvGrpSpPr>
        <p:grpSpPr>
          <a:xfrm>
            <a:off x="2553261" y="547009"/>
            <a:ext cx="243270" cy="243270"/>
            <a:chOff x="1925328" y="3814127"/>
            <a:chExt cx="243270" cy="243270"/>
          </a:xfrm>
        </p:grpSpPr>
        <p:sp>
          <p:nvSpPr>
            <p:cNvPr id="5" name="Rounded Rectangle 4">
              <a:extLst>
                <a:ext uri="{FF2B5EF4-FFF2-40B4-BE49-F238E27FC236}">
                  <a16:creationId xmlns:a16="http://schemas.microsoft.com/office/drawing/2014/main" id="{050CE286-9E32-ED49-8A7E-19AE7F2D5D19}"/>
                </a:ext>
              </a:extLst>
            </p:cNvPr>
            <p:cNvSpPr/>
            <p:nvPr/>
          </p:nvSpPr>
          <p:spPr>
            <a:xfrm>
              <a:off x="1925328" y="3814127"/>
              <a:ext cx="243270" cy="243270"/>
            </a:xfrm>
            <a:prstGeom prst="roundRect">
              <a:avLst/>
            </a:prstGeom>
            <a:solidFill>
              <a:srgbClr val="A8D2F8">
                <a:alpha val="54902"/>
              </a:srgbClr>
            </a:solidFill>
            <a:ln w="6350" cap="flat">
              <a:solidFill>
                <a:srgbClr val="4064F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8" name="Oval 7">
              <a:extLst>
                <a:ext uri="{FF2B5EF4-FFF2-40B4-BE49-F238E27FC236}">
                  <a16:creationId xmlns:a16="http://schemas.microsoft.com/office/drawing/2014/main" id="{55D8C92B-64E2-704C-AFC4-9A5664B2EA86}"/>
                </a:ext>
              </a:extLst>
            </p:cNvPr>
            <p:cNvSpPr/>
            <p:nvPr/>
          </p:nvSpPr>
          <p:spPr>
            <a:xfrm>
              <a:off x="1972012" y="3860811"/>
              <a:ext cx="149902" cy="14990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CA2CAA3-CE10-E047-A60E-C3239B85DAE6}"/>
              </a:ext>
            </a:extLst>
          </p:cNvPr>
          <p:cNvSpPr/>
          <p:nvPr/>
        </p:nvSpPr>
        <p:spPr>
          <a:xfrm>
            <a:off x="2402753" y="306636"/>
            <a:ext cx="2330157" cy="838200"/>
          </a:xfrm>
          <a:prstGeom prst="rect">
            <a:avLst/>
          </a:prstGeom>
          <a:solidFill>
            <a:srgbClr val="FFFFFF">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E765F15-8A90-114D-BB7B-EB84877CCB1B}"/>
              </a:ext>
            </a:extLst>
          </p:cNvPr>
          <p:cNvSpPr txBox="1"/>
          <p:nvPr/>
        </p:nvSpPr>
        <p:spPr>
          <a:xfrm>
            <a:off x="1031013" y="2423160"/>
            <a:ext cx="9667467" cy="4247317"/>
          </a:xfrm>
          <a:prstGeom prst="rect">
            <a:avLst/>
          </a:prstGeom>
          <a:noFill/>
        </p:spPr>
        <p:txBody>
          <a:bodyPr wrap="square" rtlCol="0">
            <a:spAutoFit/>
          </a:bodyPr>
          <a:lstStyle/>
          <a:p>
            <a:r>
              <a:rPr lang="en-US" b="1" dirty="0">
                <a:latin typeface="Inter" panose="020B0502030000000004" pitchFamily="34" charset="0"/>
                <a:ea typeface="Inter" panose="020B0502030000000004" pitchFamily="34" charset="0"/>
                <a:cs typeface="Inter" panose="020B0502030000000004" pitchFamily="34" charset="0"/>
              </a:rPr>
              <a:t>Align metrics across the company</a:t>
            </a:r>
            <a:r>
              <a:rPr lang="en-US" dirty="0">
                <a:latin typeface="Inter" panose="020B0502030000000004" pitchFamily="34" charset="0"/>
                <a:ea typeface="Inter" panose="020B0502030000000004" pitchFamily="34" charset="0"/>
                <a:cs typeface="Inter" panose="020B0502030000000004" pitchFamily="34" charset="0"/>
              </a:rPr>
              <a:t> </a:t>
            </a:r>
          </a:p>
          <a:p>
            <a:r>
              <a:rPr lang="en-US" dirty="0">
                <a:latin typeface="Inter" panose="020B0502030000000004" pitchFamily="34" charset="0"/>
                <a:ea typeface="Inter" panose="020B0502030000000004" pitchFamily="34" charset="0"/>
                <a:cs typeface="Inter" panose="020B0502030000000004" pitchFamily="34" charset="0"/>
              </a:rPr>
              <a:t>For </a:t>
            </a:r>
            <a:r>
              <a:rPr lang="en-US" dirty="0" err="1">
                <a:latin typeface="Inter" panose="020B0502030000000004" pitchFamily="34" charset="0"/>
                <a:ea typeface="Inter" panose="020B0502030000000004" pitchFamily="34" charset="0"/>
                <a:cs typeface="Inter" panose="020B0502030000000004" pitchFamily="34" charset="0"/>
              </a:rPr>
              <a:t>Typeform</a:t>
            </a:r>
            <a:r>
              <a:rPr lang="en-US" dirty="0">
                <a:latin typeface="Inter" panose="020B0502030000000004" pitchFamily="34" charset="0"/>
                <a:ea typeface="Inter" panose="020B0502030000000004" pitchFamily="34" charset="0"/>
                <a:cs typeface="Inter" panose="020B0502030000000004" pitchFamily="34" charset="0"/>
              </a:rPr>
              <a:t>, Net Retention moved from being a Customer Success-owned metric to company-wide responsibility.</a:t>
            </a:r>
          </a:p>
          <a:p>
            <a:pPr marL="285750" indent="-285750">
              <a:buFont typeface="Arial" panose="020B0604020202020204" pitchFamily="34" charset="0"/>
              <a:buChar char="•"/>
            </a:pPr>
            <a:endParaRPr lang="en-US" dirty="0">
              <a:latin typeface="Inter" panose="020B0502030000000004" pitchFamily="34" charset="0"/>
              <a:ea typeface="Inter" panose="020B0502030000000004" pitchFamily="34" charset="0"/>
              <a:cs typeface="Inter" panose="020B0502030000000004" pitchFamily="34" charset="0"/>
            </a:endParaRPr>
          </a:p>
          <a:p>
            <a:r>
              <a:rPr lang="en-US" b="1" dirty="0">
                <a:latin typeface="Inter" panose="020B0502030000000004" pitchFamily="34" charset="0"/>
                <a:ea typeface="Inter" panose="020B0502030000000004" pitchFamily="34" charset="0"/>
                <a:cs typeface="Inter" panose="020B0502030000000004" pitchFamily="34" charset="0"/>
              </a:rPr>
              <a:t>Align campaigns and communications</a:t>
            </a:r>
          </a:p>
          <a:p>
            <a:r>
              <a:rPr lang="en-US" dirty="0" err="1">
                <a:latin typeface="Inter" panose="020B0502030000000004" pitchFamily="34" charset="0"/>
                <a:ea typeface="Inter" panose="020B0502030000000004" pitchFamily="34" charset="0"/>
                <a:cs typeface="Inter" panose="020B0502030000000004" pitchFamily="34" charset="0"/>
              </a:rPr>
              <a:t>Typeform’s</a:t>
            </a:r>
            <a:r>
              <a:rPr lang="en-US" dirty="0">
                <a:latin typeface="Inter" panose="020B0502030000000004" pitchFamily="34" charset="0"/>
                <a:ea typeface="Inter" panose="020B0502030000000004" pitchFamily="34" charset="0"/>
                <a:cs typeface="Inter" panose="020B0502030000000004" pitchFamily="34" charset="0"/>
              </a:rPr>
              <a:t> “What’s your next </a:t>
            </a:r>
            <a:r>
              <a:rPr lang="en-US" dirty="0" err="1">
                <a:latin typeface="Inter" panose="020B0502030000000004" pitchFamily="34" charset="0"/>
                <a:ea typeface="Inter" panose="020B0502030000000004" pitchFamily="34" charset="0"/>
                <a:cs typeface="Inter" panose="020B0502030000000004" pitchFamily="34" charset="0"/>
              </a:rPr>
              <a:t>Typeform</a:t>
            </a:r>
            <a:r>
              <a:rPr lang="en-US" dirty="0">
                <a:latin typeface="Inter" panose="020B0502030000000004" pitchFamily="34" charset="0"/>
                <a:ea typeface="Inter" panose="020B0502030000000004" pitchFamily="34" charset="0"/>
                <a:cs typeface="Inter" panose="020B0502030000000004" pitchFamily="34" charset="0"/>
              </a:rPr>
              <a:t>” campaign came from CS to help drive retention.</a:t>
            </a:r>
          </a:p>
          <a:p>
            <a:endParaRPr lang="en-US" dirty="0">
              <a:latin typeface="Inter" panose="020B0502030000000004" pitchFamily="34" charset="0"/>
              <a:ea typeface="Inter" panose="020B0502030000000004" pitchFamily="34" charset="0"/>
              <a:cs typeface="Inter" panose="020B0502030000000004" pitchFamily="34" charset="0"/>
            </a:endParaRPr>
          </a:p>
          <a:p>
            <a:r>
              <a:rPr lang="en-US" b="1" dirty="0">
                <a:latin typeface="Inter" panose="020B0502030000000004" pitchFamily="34" charset="0"/>
                <a:ea typeface="Inter" panose="020B0502030000000004" pitchFamily="34" charset="0"/>
                <a:cs typeface="Inter" panose="020B0502030000000004" pitchFamily="34" charset="0"/>
              </a:rPr>
              <a:t>Publishing insights from CS data</a:t>
            </a:r>
          </a:p>
          <a:p>
            <a:r>
              <a:rPr lang="en-US" dirty="0" err="1">
                <a:latin typeface="Inter" panose="020B0502030000000004" pitchFamily="34" charset="0"/>
                <a:ea typeface="Inter" panose="020B0502030000000004" pitchFamily="34" charset="0"/>
                <a:cs typeface="Inter" panose="020B0502030000000004" pitchFamily="34" charset="0"/>
              </a:rPr>
              <a:t>Typeform’s</a:t>
            </a:r>
            <a:r>
              <a:rPr lang="en-US" dirty="0">
                <a:latin typeface="Inter" panose="020B0502030000000004" pitchFamily="34" charset="0"/>
                <a:ea typeface="Inter" panose="020B0502030000000004" pitchFamily="34" charset="0"/>
                <a:cs typeface="Inter" panose="020B0502030000000004" pitchFamily="34" charset="0"/>
              </a:rPr>
              <a:t> CS team publishes a quarterly Customer Voice report to the rest of the company that aggregates support ticket, NPS, churn surveys, sales calls, CSM calls, chats to 1) influence product and 2) decide what to prioritize in CS</a:t>
            </a:r>
          </a:p>
          <a:p>
            <a:endParaRPr lang="en-US" dirty="0">
              <a:latin typeface="Inter" panose="020B0502030000000004" pitchFamily="34" charset="0"/>
              <a:ea typeface="Inter" panose="020B0502030000000004" pitchFamily="34" charset="0"/>
              <a:cs typeface="Inter" panose="020B0502030000000004" pitchFamily="34" charset="0"/>
            </a:endParaRPr>
          </a:p>
          <a:p>
            <a:endParaRPr lang="en-US" dirty="0">
              <a:latin typeface="Inter" panose="020B0502030000000004" pitchFamily="34" charset="0"/>
              <a:ea typeface="Inter" panose="020B0502030000000004" pitchFamily="34" charset="0"/>
              <a:cs typeface="Inter" panose="020B0502030000000004" pitchFamily="34" charset="0"/>
            </a:endParaRPr>
          </a:p>
          <a:p>
            <a:endParaRPr lang="en-US" dirty="0">
              <a:latin typeface="Inter" panose="020B0502030000000004" pitchFamily="34" charset="0"/>
              <a:ea typeface="Inter" panose="020B0502030000000004" pitchFamily="34" charset="0"/>
              <a:cs typeface="Inter" panose="020B0502030000000004" pitchFamily="34" charset="0"/>
            </a:endParaRPr>
          </a:p>
        </p:txBody>
      </p:sp>
    </p:spTree>
    <p:extLst>
      <p:ext uri="{BB962C8B-B14F-4D97-AF65-F5344CB8AC3E}">
        <p14:creationId xmlns:p14="http://schemas.microsoft.com/office/powerpoint/2010/main" val="3212111007"/>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CBBA89-62F4-F841-B327-E8EDF43A8F65}"/>
              </a:ext>
            </a:extLst>
          </p:cNvPr>
          <p:cNvSpPr txBox="1"/>
          <p:nvPr/>
        </p:nvSpPr>
        <p:spPr>
          <a:xfrm>
            <a:off x="881782" y="1499392"/>
            <a:ext cx="5372100" cy="523220"/>
          </a:xfrm>
          <a:prstGeom prst="rect">
            <a:avLst/>
          </a:prstGeom>
          <a:noFill/>
        </p:spPr>
        <p:txBody>
          <a:bodyPr wrap="square" rtlCol="0">
            <a:spAutoFit/>
          </a:bodyPr>
          <a:lstStyle/>
          <a:p>
            <a:r>
              <a:rPr lang="en-US" sz="2800" dirty="0">
                <a:latin typeface="Inter" panose="020B0502030000000004" pitchFamily="34" charset="0"/>
                <a:ea typeface="Inter" panose="020B0502030000000004" pitchFamily="34" charset="0"/>
                <a:cs typeface="Inter" panose="020B0502030000000004" pitchFamily="34" charset="0"/>
              </a:rPr>
              <a:t>Use data</a:t>
            </a:r>
          </a:p>
        </p:txBody>
      </p:sp>
      <p:grpSp>
        <p:nvGrpSpPr>
          <p:cNvPr id="9" name="Group 8">
            <a:extLst>
              <a:ext uri="{FF2B5EF4-FFF2-40B4-BE49-F238E27FC236}">
                <a16:creationId xmlns:a16="http://schemas.microsoft.com/office/drawing/2014/main" id="{5B00F69F-BE27-B540-B89C-C63B3B07A1B5}"/>
              </a:ext>
            </a:extLst>
          </p:cNvPr>
          <p:cNvGrpSpPr/>
          <p:nvPr/>
        </p:nvGrpSpPr>
        <p:grpSpPr>
          <a:xfrm>
            <a:off x="1031013" y="547009"/>
            <a:ext cx="243270" cy="243270"/>
            <a:chOff x="1925328" y="2599244"/>
            <a:chExt cx="243270" cy="243270"/>
          </a:xfrm>
        </p:grpSpPr>
        <p:sp>
          <p:nvSpPr>
            <p:cNvPr id="3" name="Rounded Rectangle 2">
              <a:extLst>
                <a:ext uri="{FF2B5EF4-FFF2-40B4-BE49-F238E27FC236}">
                  <a16:creationId xmlns:a16="http://schemas.microsoft.com/office/drawing/2014/main" id="{21609F79-A961-674F-9A41-E966AFDBB87B}"/>
                </a:ext>
              </a:extLst>
            </p:cNvPr>
            <p:cNvSpPr/>
            <p:nvPr/>
          </p:nvSpPr>
          <p:spPr>
            <a:xfrm>
              <a:off x="1925328" y="2599244"/>
              <a:ext cx="243270" cy="243270"/>
            </a:xfrm>
            <a:prstGeom prst="roundRect">
              <a:avLst/>
            </a:prstGeom>
            <a:solidFill>
              <a:srgbClr val="A8D2F8">
                <a:alpha val="54902"/>
              </a:srgbClr>
            </a:solidFill>
            <a:ln w="6350" cap="flat">
              <a:solidFill>
                <a:srgbClr val="4064F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6" name="Oval 5">
              <a:extLst>
                <a:ext uri="{FF2B5EF4-FFF2-40B4-BE49-F238E27FC236}">
                  <a16:creationId xmlns:a16="http://schemas.microsoft.com/office/drawing/2014/main" id="{B366F49F-CD36-3649-A07D-0286E6B41DD8}"/>
                </a:ext>
              </a:extLst>
            </p:cNvPr>
            <p:cNvSpPr/>
            <p:nvPr/>
          </p:nvSpPr>
          <p:spPr>
            <a:xfrm>
              <a:off x="1972012" y="2645928"/>
              <a:ext cx="149902" cy="14990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07957C9A-DB64-4742-818A-D13FDB0CBC20}"/>
              </a:ext>
            </a:extLst>
          </p:cNvPr>
          <p:cNvGrpSpPr/>
          <p:nvPr/>
        </p:nvGrpSpPr>
        <p:grpSpPr>
          <a:xfrm>
            <a:off x="1803693" y="547009"/>
            <a:ext cx="243270" cy="243270"/>
            <a:chOff x="1925328" y="3233059"/>
            <a:chExt cx="243270" cy="243270"/>
          </a:xfrm>
        </p:grpSpPr>
        <p:sp>
          <p:nvSpPr>
            <p:cNvPr id="4" name="Rounded Rectangle 3">
              <a:extLst>
                <a:ext uri="{FF2B5EF4-FFF2-40B4-BE49-F238E27FC236}">
                  <a16:creationId xmlns:a16="http://schemas.microsoft.com/office/drawing/2014/main" id="{DC4DA665-89A9-5D48-A711-26B119CB1824}"/>
                </a:ext>
              </a:extLst>
            </p:cNvPr>
            <p:cNvSpPr/>
            <p:nvPr/>
          </p:nvSpPr>
          <p:spPr>
            <a:xfrm>
              <a:off x="1925328" y="3233059"/>
              <a:ext cx="243270" cy="243270"/>
            </a:xfrm>
            <a:prstGeom prst="roundRect">
              <a:avLst/>
            </a:prstGeom>
            <a:solidFill>
              <a:srgbClr val="A8D2F8">
                <a:alpha val="54902"/>
              </a:srgbClr>
            </a:solidFill>
            <a:ln w="6350" cap="flat">
              <a:solidFill>
                <a:srgbClr val="4064F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7" name="Oval 6">
              <a:extLst>
                <a:ext uri="{FF2B5EF4-FFF2-40B4-BE49-F238E27FC236}">
                  <a16:creationId xmlns:a16="http://schemas.microsoft.com/office/drawing/2014/main" id="{A8670BA1-01D2-3549-9BE0-3B089A1CB304}"/>
                </a:ext>
              </a:extLst>
            </p:cNvPr>
            <p:cNvSpPr/>
            <p:nvPr/>
          </p:nvSpPr>
          <p:spPr>
            <a:xfrm>
              <a:off x="1972012" y="3279743"/>
              <a:ext cx="149902" cy="14990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7E7C5D7D-F9BE-544E-A5F4-A1CB5694EF36}"/>
              </a:ext>
            </a:extLst>
          </p:cNvPr>
          <p:cNvGrpSpPr/>
          <p:nvPr/>
        </p:nvGrpSpPr>
        <p:grpSpPr>
          <a:xfrm>
            <a:off x="2553261" y="547009"/>
            <a:ext cx="243270" cy="243270"/>
            <a:chOff x="1925328" y="3814127"/>
            <a:chExt cx="243270" cy="243270"/>
          </a:xfrm>
        </p:grpSpPr>
        <p:sp>
          <p:nvSpPr>
            <p:cNvPr id="5" name="Rounded Rectangle 4">
              <a:extLst>
                <a:ext uri="{FF2B5EF4-FFF2-40B4-BE49-F238E27FC236}">
                  <a16:creationId xmlns:a16="http://schemas.microsoft.com/office/drawing/2014/main" id="{050CE286-9E32-ED49-8A7E-19AE7F2D5D19}"/>
                </a:ext>
              </a:extLst>
            </p:cNvPr>
            <p:cNvSpPr/>
            <p:nvPr/>
          </p:nvSpPr>
          <p:spPr>
            <a:xfrm>
              <a:off x="1925328" y="3814127"/>
              <a:ext cx="243270" cy="243270"/>
            </a:xfrm>
            <a:prstGeom prst="roundRect">
              <a:avLst/>
            </a:prstGeom>
            <a:solidFill>
              <a:srgbClr val="A8D2F8">
                <a:alpha val="54902"/>
              </a:srgbClr>
            </a:solidFill>
            <a:ln w="6350" cap="flat">
              <a:solidFill>
                <a:srgbClr val="4064F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8" name="Oval 7">
              <a:extLst>
                <a:ext uri="{FF2B5EF4-FFF2-40B4-BE49-F238E27FC236}">
                  <a16:creationId xmlns:a16="http://schemas.microsoft.com/office/drawing/2014/main" id="{55D8C92B-64E2-704C-AFC4-9A5664B2EA86}"/>
                </a:ext>
              </a:extLst>
            </p:cNvPr>
            <p:cNvSpPr/>
            <p:nvPr/>
          </p:nvSpPr>
          <p:spPr>
            <a:xfrm>
              <a:off x="1972012" y="3860811"/>
              <a:ext cx="149902" cy="14990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5E765F15-8A90-114D-BB7B-EB84877CCB1B}"/>
              </a:ext>
            </a:extLst>
          </p:cNvPr>
          <p:cNvSpPr txBox="1"/>
          <p:nvPr/>
        </p:nvSpPr>
        <p:spPr>
          <a:xfrm>
            <a:off x="1031013" y="2423160"/>
            <a:ext cx="9667467" cy="4154984"/>
          </a:xfrm>
          <a:prstGeom prst="rect">
            <a:avLst/>
          </a:prstGeom>
          <a:noFill/>
        </p:spPr>
        <p:txBody>
          <a:bodyPr wrap="square" rtlCol="0">
            <a:spAutoFit/>
          </a:bodyPr>
          <a:lstStyle/>
          <a:p>
            <a:r>
              <a:rPr lang="en-US" b="1" dirty="0">
                <a:latin typeface="Inter" panose="020B0502030000000004" pitchFamily="34" charset="0"/>
                <a:ea typeface="Inter" panose="020B0502030000000004" pitchFamily="34" charset="0"/>
                <a:cs typeface="Inter" panose="020B0502030000000004" pitchFamily="34" charset="0"/>
              </a:rPr>
              <a:t>Identify the leading indicators as your North Star metrics, and align your team’s activities around them.</a:t>
            </a:r>
          </a:p>
          <a:p>
            <a:endParaRPr lang="en-US" dirty="0">
              <a:latin typeface="Inter" panose="020B0502030000000004" pitchFamily="34" charset="0"/>
              <a:ea typeface="Inter" panose="020B0502030000000004" pitchFamily="34" charset="0"/>
              <a:cs typeface="Inter" panose="020B0502030000000004" pitchFamily="34" charset="0"/>
            </a:endParaRPr>
          </a:p>
          <a:p>
            <a:r>
              <a:rPr lang="en-US" dirty="0">
                <a:latin typeface="Inter" panose="020B0502030000000004" pitchFamily="34" charset="0"/>
                <a:ea typeface="Inter" panose="020B0502030000000004" pitchFamily="34" charset="0"/>
                <a:cs typeface="Inter" panose="020B0502030000000004" pitchFamily="34" charset="0"/>
              </a:rPr>
              <a:t>For </a:t>
            </a:r>
            <a:r>
              <a:rPr lang="en-US" dirty="0" err="1">
                <a:latin typeface="Inter" panose="020B0502030000000004" pitchFamily="34" charset="0"/>
                <a:ea typeface="Inter" panose="020B0502030000000004" pitchFamily="34" charset="0"/>
                <a:cs typeface="Inter" panose="020B0502030000000004" pitchFamily="34" charset="0"/>
              </a:rPr>
              <a:t>Typeform</a:t>
            </a:r>
            <a:r>
              <a:rPr lang="en-US" dirty="0">
                <a:latin typeface="Inter" panose="020B0502030000000004" pitchFamily="34" charset="0"/>
                <a:ea typeface="Inter" panose="020B0502030000000004" pitchFamily="34" charset="0"/>
                <a:cs typeface="Inter" panose="020B0502030000000004" pitchFamily="34" charset="0"/>
              </a:rPr>
              <a:t>, that meant:</a:t>
            </a:r>
          </a:p>
          <a:p>
            <a:pPr marL="285750" indent="-285750">
              <a:spcAft>
                <a:spcPts val="1200"/>
              </a:spcAft>
              <a:buFont typeface="Arial" panose="020B0604020202020204" pitchFamily="34" charset="0"/>
              <a:buChar char="•"/>
            </a:pPr>
            <a:r>
              <a:rPr lang="en-US" i="1" dirty="0">
                <a:latin typeface="Inter" panose="020B0502030000000004" pitchFamily="34" charset="0"/>
                <a:ea typeface="Inter" panose="020B0502030000000004" pitchFamily="34" charset="0"/>
                <a:cs typeface="Inter" panose="020B0502030000000004" pitchFamily="34" charset="0"/>
              </a:rPr>
              <a:t>Not </a:t>
            </a:r>
            <a:r>
              <a:rPr lang="en-US" dirty="0">
                <a:latin typeface="Inter" panose="020B0502030000000004" pitchFamily="34" charset="0"/>
                <a:ea typeface="Inter" panose="020B0502030000000004" pitchFamily="34" charset="0"/>
                <a:cs typeface="Inter" panose="020B0502030000000004" pitchFamily="34" charset="0"/>
              </a:rPr>
              <a:t>using net retention, as it’s a lagging indicator </a:t>
            </a:r>
          </a:p>
          <a:p>
            <a:pPr marL="285750" indent="-285750">
              <a:spcAft>
                <a:spcPts val="1200"/>
              </a:spcAft>
              <a:buFont typeface="Arial" panose="020B0604020202020204" pitchFamily="34" charset="0"/>
              <a:buChar char="•"/>
            </a:pPr>
            <a:r>
              <a:rPr lang="en-US" dirty="0">
                <a:latin typeface="Inter" panose="020B0502030000000004" pitchFamily="34" charset="0"/>
                <a:ea typeface="Inter" panose="020B0502030000000004" pitchFamily="34" charset="0"/>
                <a:cs typeface="Inter" panose="020B0502030000000004" pitchFamily="34" charset="0"/>
              </a:rPr>
              <a:t>Using data to identify the ”sticky” features that, when used, mean customers stay: team features and integrations</a:t>
            </a:r>
          </a:p>
          <a:p>
            <a:pPr marL="285750" indent="-285750">
              <a:spcAft>
                <a:spcPts val="1200"/>
              </a:spcAft>
              <a:buFont typeface="Arial" panose="020B0604020202020204" pitchFamily="34" charset="0"/>
              <a:buChar char="•"/>
            </a:pPr>
            <a:r>
              <a:rPr lang="en-US" dirty="0">
                <a:latin typeface="Inter" panose="020B0502030000000004" pitchFamily="34" charset="0"/>
                <a:ea typeface="Inter" panose="020B0502030000000004" pitchFamily="34" charset="0"/>
                <a:cs typeface="Inter" panose="020B0502030000000004" pitchFamily="34" charset="0"/>
              </a:rPr>
              <a:t>Consider non-product factors: For </a:t>
            </a:r>
            <a:r>
              <a:rPr lang="en-US" dirty="0" err="1">
                <a:latin typeface="Inter" panose="020B0502030000000004" pitchFamily="34" charset="0"/>
                <a:ea typeface="Inter" panose="020B0502030000000004" pitchFamily="34" charset="0"/>
                <a:cs typeface="Inter" panose="020B0502030000000004" pitchFamily="34" charset="0"/>
              </a:rPr>
              <a:t>Typeform’s</a:t>
            </a:r>
            <a:r>
              <a:rPr lang="en-US" dirty="0">
                <a:latin typeface="Inter" panose="020B0502030000000004" pitchFamily="34" charset="0"/>
                <a:ea typeface="Inter" panose="020B0502030000000004" pitchFamily="34" charset="0"/>
                <a:cs typeface="Inter" panose="020B0502030000000004" pitchFamily="34" charset="0"/>
              </a:rPr>
              <a:t> CSM team, that was proper and thorough kickoffs with high-value customers</a:t>
            </a:r>
          </a:p>
          <a:p>
            <a:endParaRPr lang="en-US" dirty="0">
              <a:latin typeface="Inter" panose="020B0502030000000004" pitchFamily="34" charset="0"/>
              <a:ea typeface="Inter" panose="020B0502030000000004" pitchFamily="34" charset="0"/>
              <a:cs typeface="Inter" panose="020B0502030000000004" pitchFamily="34" charset="0"/>
            </a:endParaRPr>
          </a:p>
          <a:p>
            <a:endParaRPr lang="en-US" dirty="0">
              <a:latin typeface="Inter" panose="020B0502030000000004" pitchFamily="34" charset="0"/>
              <a:ea typeface="Inter" panose="020B0502030000000004" pitchFamily="34" charset="0"/>
              <a:cs typeface="Inter" panose="020B0502030000000004" pitchFamily="34" charset="0"/>
            </a:endParaRPr>
          </a:p>
          <a:p>
            <a:endParaRPr lang="en-US" dirty="0">
              <a:latin typeface="Inter" panose="020B0502030000000004" pitchFamily="34" charset="0"/>
              <a:ea typeface="Inter" panose="020B0502030000000004" pitchFamily="34" charset="0"/>
              <a:cs typeface="Inter" panose="020B0502030000000004" pitchFamily="34" charset="0"/>
            </a:endParaRPr>
          </a:p>
          <a:p>
            <a:endParaRPr lang="en-US" dirty="0">
              <a:latin typeface="Inter" panose="020B0502030000000004" pitchFamily="34" charset="0"/>
              <a:ea typeface="Inter" panose="020B0502030000000004" pitchFamily="34" charset="0"/>
              <a:cs typeface="Inter" panose="020B0502030000000004" pitchFamily="34" charset="0"/>
            </a:endParaRPr>
          </a:p>
        </p:txBody>
      </p:sp>
    </p:spTree>
    <p:extLst>
      <p:ext uri="{BB962C8B-B14F-4D97-AF65-F5344CB8AC3E}">
        <p14:creationId xmlns:p14="http://schemas.microsoft.com/office/powerpoint/2010/main" val="2844827632"/>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ED4BC8-6FC6-8E4E-A3A9-6DD728FFB1C0}"/>
              </a:ext>
            </a:extLst>
          </p:cNvPr>
          <p:cNvSpPr/>
          <p:nvPr/>
        </p:nvSpPr>
        <p:spPr>
          <a:xfrm>
            <a:off x="1440219" y="1728360"/>
            <a:ext cx="9986870" cy="826124"/>
          </a:xfrm>
          <a:prstGeom prst="rect">
            <a:avLst/>
          </a:prstGeom>
        </p:spPr>
        <p:txBody>
          <a:bodyPr wrap="square">
            <a:spAutoFit/>
          </a:bodyPr>
          <a:lstStyle/>
          <a:p>
            <a:pPr lvl="0">
              <a:lnSpc>
                <a:spcPct val="150000"/>
              </a:lnSpc>
            </a:pPr>
            <a:r>
              <a:rPr lang="en-US" sz="3600" dirty="0">
                <a:latin typeface="Inter" panose="020B0502030000000004" pitchFamily="34" charset="0"/>
                <a:ea typeface="Inter" panose="020B0502030000000004" pitchFamily="34" charset="0"/>
              </a:rPr>
              <a:t>Tell us about PLG from your perspective.</a:t>
            </a:r>
          </a:p>
        </p:txBody>
      </p:sp>
      <p:sp>
        <p:nvSpPr>
          <p:cNvPr id="8" name="Rectangle 7">
            <a:extLst>
              <a:ext uri="{FF2B5EF4-FFF2-40B4-BE49-F238E27FC236}">
                <a16:creationId xmlns:a16="http://schemas.microsoft.com/office/drawing/2014/main" id="{A8A87CD0-94B7-B74B-B6BA-E818C4A6D38B}"/>
              </a:ext>
            </a:extLst>
          </p:cNvPr>
          <p:cNvSpPr/>
          <p:nvPr/>
        </p:nvSpPr>
        <p:spPr>
          <a:xfrm>
            <a:off x="1427747" y="2898606"/>
            <a:ext cx="10309140" cy="3269934"/>
          </a:xfrm>
          <a:prstGeom prst="rect">
            <a:avLst/>
          </a:prstGeom>
        </p:spPr>
        <p:txBody>
          <a:bodyPr wrap="square">
            <a:spAutoFit/>
          </a:bodyPr>
          <a:lstStyle/>
          <a:p>
            <a:pPr lvl="0">
              <a:lnSpc>
                <a:spcPct val="150000"/>
              </a:lnSpc>
            </a:pPr>
            <a:r>
              <a:rPr lang="en-US" sz="2000" dirty="0">
                <a:solidFill>
                  <a:schemeClr val="tx1"/>
                </a:solidFill>
                <a:latin typeface="Inter" panose="020B0502030000000004" pitchFamily="34" charset="0"/>
                <a:ea typeface="Inter" panose="020B0502030000000004" pitchFamily="34" charset="0"/>
              </a:rPr>
              <a:t>What aspects of PLG have been implemented at your company? </a:t>
            </a:r>
            <a:r>
              <a:rPr lang="en-US" sz="2000" dirty="0">
                <a:latin typeface="Inter" panose="020B0502030000000004" pitchFamily="34" charset="0"/>
                <a:ea typeface="Inter" panose="020B0502030000000004" pitchFamily="34" charset="0"/>
              </a:rPr>
              <a:t>How has that affected Customer Success?</a:t>
            </a:r>
          </a:p>
          <a:p>
            <a:pPr lvl="0">
              <a:lnSpc>
                <a:spcPct val="150000"/>
              </a:lnSpc>
            </a:pPr>
            <a:endParaRPr lang="en-US" sz="2000" dirty="0">
              <a:solidFill>
                <a:schemeClr val="tx1"/>
              </a:solidFill>
              <a:latin typeface="Inter" panose="020B0502030000000004" pitchFamily="34" charset="0"/>
              <a:ea typeface="Inter" panose="020B0502030000000004" pitchFamily="34" charset="0"/>
            </a:endParaRPr>
          </a:p>
          <a:p>
            <a:pPr>
              <a:lnSpc>
                <a:spcPct val="150000"/>
              </a:lnSpc>
            </a:pPr>
            <a:r>
              <a:rPr lang="en-US" sz="2000" dirty="0">
                <a:solidFill>
                  <a:schemeClr val="tx1"/>
                </a:solidFill>
                <a:latin typeface="Inter" panose="020B0502030000000004" pitchFamily="34" charset="0"/>
                <a:ea typeface="Inter" panose="020B0502030000000004" pitchFamily="34" charset="0"/>
              </a:rPr>
              <a:t>What have you struggled with?</a:t>
            </a:r>
          </a:p>
          <a:p>
            <a:pPr>
              <a:lnSpc>
                <a:spcPct val="150000"/>
              </a:lnSpc>
            </a:pPr>
            <a:endParaRPr lang="en-US" sz="2000" dirty="0">
              <a:solidFill>
                <a:schemeClr val="tx1"/>
              </a:solidFill>
              <a:latin typeface="Inter" panose="020B0502030000000004" pitchFamily="34" charset="0"/>
              <a:ea typeface="Inter" panose="020B0502030000000004" pitchFamily="34" charset="0"/>
            </a:endParaRPr>
          </a:p>
          <a:p>
            <a:pPr>
              <a:lnSpc>
                <a:spcPct val="150000"/>
              </a:lnSpc>
            </a:pPr>
            <a:r>
              <a:rPr lang="en-US" sz="2000" dirty="0">
                <a:solidFill>
                  <a:schemeClr val="tx1"/>
                </a:solidFill>
                <a:latin typeface="Inter" panose="020B0502030000000004" pitchFamily="34" charset="0"/>
                <a:ea typeface="Inter" panose="020B0502030000000004" pitchFamily="34" charset="0"/>
              </a:rPr>
              <a:t>What are you interested in exploring more in your department or team?</a:t>
            </a:r>
          </a:p>
          <a:p>
            <a:pPr lvl="0">
              <a:lnSpc>
                <a:spcPct val="150000"/>
              </a:lnSpc>
            </a:pPr>
            <a:endParaRPr lang="en-US" sz="2000" dirty="0">
              <a:solidFill>
                <a:schemeClr val="tx1"/>
              </a:solidFill>
              <a:latin typeface="Inter" panose="020B0502030000000004" pitchFamily="34" charset="0"/>
              <a:ea typeface="Inter" panose="020B0502030000000004" pitchFamily="34" charset="0"/>
            </a:endParaRPr>
          </a:p>
        </p:txBody>
      </p:sp>
    </p:spTree>
    <p:extLst>
      <p:ext uri="{BB962C8B-B14F-4D97-AF65-F5344CB8AC3E}">
        <p14:creationId xmlns:p14="http://schemas.microsoft.com/office/powerpoint/2010/main" val="15520019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514044FD-80AF-4149-8E6D-D3BF7FA725A8}"/>
              </a:ext>
            </a:extLst>
          </p:cNvPr>
          <p:cNvPicPr>
            <a:picLocks noChangeAspect="1"/>
          </p:cNvPicPr>
          <p:nvPr/>
        </p:nvPicPr>
        <p:blipFill>
          <a:blip r:embed="rId2"/>
          <a:stretch>
            <a:fillRect/>
          </a:stretch>
        </p:blipFill>
        <p:spPr>
          <a:xfrm>
            <a:off x="1371600" y="387350"/>
            <a:ext cx="9448800" cy="6083300"/>
          </a:xfrm>
          <a:prstGeom prst="rect">
            <a:avLst/>
          </a:prstGeom>
        </p:spPr>
      </p:pic>
    </p:spTree>
    <p:extLst>
      <p:ext uri="{BB962C8B-B14F-4D97-AF65-F5344CB8AC3E}">
        <p14:creationId xmlns:p14="http://schemas.microsoft.com/office/powerpoint/2010/main" val="22357479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3"/>
            <a:extLst>
              <a:ext uri="{FF2B5EF4-FFF2-40B4-BE49-F238E27FC236}">
                <a16:creationId xmlns:a16="http://schemas.microsoft.com/office/drawing/2014/main" id="{8BFBAFC8-CF3F-754B-ACD7-9908C1B97AD1}"/>
              </a:ext>
            </a:extLst>
          </p:cNvPr>
          <p:cNvPicPr>
            <a:picLocks noChangeAspect="1"/>
          </p:cNvPicPr>
          <p:nvPr/>
        </p:nvPicPr>
        <p:blipFill rotWithShape="1">
          <a:blip r:embed="rId4">
            <a:duotone>
              <a:schemeClr val="accent5">
                <a:shade val="45000"/>
                <a:satMod val="135000"/>
              </a:schemeClr>
              <a:prstClr val="white"/>
            </a:duotone>
          </a:blip>
          <a:srcRect t="33200" b="33636"/>
          <a:stretch/>
        </p:blipFill>
        <p:spPr>
          <a:xfrm>
            <a:off x="1712162" y="4487235"/>
            <a:ext cx="1240758" cy="228600"/>
          </a:xfrm>
          <a:prstGeom prst="rect">
            <a:avLst/>
          </a:prstGeom>
        </p:spPr>
      </p:pic>
      <p:sp>
        <p:nvSpPr>
          <p:cNvPr id="6" name="Rectangle 5">
            <a:extLst>
              <a:ext uri="{FF2B5EF4-FFF2-40B4-BE49-F238E27FC236}">
                <a16:creationId xmlns:a16="http://schemas.microsoft.com/office/drawing/2014/main" id="{E9A16D9B-A697-2C4D-890A-B8717E70F31A}"/>
              </a:ext>
            </a:extLst>
          </p:cNvPr>
          <p:cNvSpPr/>
          <p:nvPr/>
        </p:nvSpPr>
        <p:spPr>
          <a:xfrm>
            <a:off x="1638419" y="2491115"/>
            <a:ext cx="8915162" cy="1705723"/>
          </a:xfrm>
          <a:prstGeom prst="rect">
            <a:avLst/>
          </a:prstGeom>
        </p:spPr>
        <p:txBody>
          <a:bodyPr wrap="square">
            <a:spAutoFit/>
          </a:bodyPr>
          <a:lstStyle/>
          <a:p>
            <a:pPr>
              <a:lnSpc>
                <a:spcPct val="150000"/>
              </a:lnSpc>
            </a:pPr>
            <a:r>
              <a:rPr lang="en-US" dirty="0">
                <a:solidFill>
                  <a:schemeClr val="tx1"/>
                </a:solidFill>
                <a:latin typeface="Inter" panose="020B0502030000000004" pitchFamily="34" charset="0"/>
                <a:ea typeface="Inter" panose="020B0502030000000004" pitchFamily="34" charset="0"/>
              </a:rPr>
              <a:t>Product-Led Growth (PLG) is a go-to-market strategy that relies on product usage as the primary driver of acquisition, conversion and expansion.</a:t>
            </a:r>
          </a:p>
          <a:p>
            <a:pPr>
              <a:lnSpc>
                <a:spcPct val="150000"/>
              </a:lnSpc>
            </a:pPr>
            <a:endParaRPr lang="en-US" dirty="0">
              <a:solidFill>
                <a:schemeClr val="tx1"/>
              </a:solidFill>
              <a:latin typeface="Inter" panose="020B0502030000000004" pitchFamily="34" charset="0"/>
              <a:ea typeface="Inter" panose="020B0502030000000004" pitchFamily="34" charset="0"/>
            </a:endParaRPr>
          </a:p>
          <a:p>
            <a:pPr>
              <a:lnSpc>
                <a:spcPct val="150000"/>
              </a:lnSpc>
            </a:pPr>
            <a:r>
              <a:rPr lang="en-US" dirty="0">
                <a:solidFill>
                  <a:schemeClr val="tx1"/>
                </a:solidFill>
                <a:latin typeface="Inter" panose="020B0502030000000004" pitchFamily="34" charset="0"/>
                <a:ea typeface="Inter" panose="020B0502030000000004" pitchFamily="34" charset="0"/>
              </a:rPr>
              <a:t>Blake Bartlett, Partner</a:t>
            </a:r>
          </a:p>
        </p:txBody>
      </p:sp>
      <p:sp>
        <p:nvSpPr>
          <p:cNvPr id="3" name="Rectangle 2">
            <a:extLst>
              <a:ext uri="{FF2B5EF4-FFF2-40B4-BE49-F238E27FC236}">
                <a16:creationId xmlns:a16="http://schemas.microsoft.com/office/drawing/2014/main" id="{51B433C8-C7F9-9E44-8C5E-6EEFAED9031D}"/>
              </a:ext>
            </a:extLst>
          </p:cNvPr>
          <p:cNvSpPr/>
          <p:nvPr/>
        </p:nvSpPr>
        <p:spPr>
          <a:xfrm>
            <a:off x="1431941" y="6238846"/>
            <a:ext cx="6096000" cy="276999"/>
          </a:xfrm>
          <a:prstGeom prst="rect">
            <a:avLst/>
          </a:prstGeom>
        </p:spPr>
        <p:txBody>
          <a:bodyPr>
            <a:spAutoFit/>
          </a:bodyPr>
          <a:lstStyle/>
          <a:p>
            <a:r>
              <a:rPr lang="en-US" sz="1200" dirty="0">
                <a:solidFill>
                  <a:schemeClr val="bg1">
                    <a:lumMod val="75000"/>
                  </a:schemeClr>
                </a:solidFill>
                <a:latin typeface="Inter" panose="020B0502030000000004" pitchFamily="34" charset="0"/>
                <a:ea typeface="Inter" panose="020B0502030000000004" pitchFamily="34" charset="0"/>
                <a:hlinkClick r:id="rId3">
                  <a:extLst>
                    <a:ext uri="{A12FA001-AC4F-418D-AE19-62706E023703}">
                      <ahyp:hlinkClr xmlns:ahyp="http://schemas.microsoft.com/office/drawing/2018/hyperlinkcolor" val="tx"/>
                    </a:ext>
                  </a:extLst>
                </a:hlinkClick>
              </a:rPr>
              <a:t>https://openviewpartners.com/product-led-growth/#.Xlgl_BNKg6U</a:t>
            </a:r>
            <a:endParaRPr lang="en-US" sz="1200" dirty="0">
              <a:solidFill>
                <a:schemeClr val="bg1">
                  <a:lumMod val="75000"/>
                </a:schemeClr>
              </a:solidFill>
              <a:latin typeface="Inter" panose="020B0502030000000004" pitchFamily="34" charset="0"/>
              <a:ea typeface="Inter" panose="020B0502030000000004" pitchFamily="34" charset="0"/>
            </a:endParaRPr>
          </a:p>
        </p:txBody>
      </p:sp>
    </p:spTree>
    <p:extLst>
      <p:ext uri="{BB962C8B-B14F-4D97-AF65-F5344CB8AC3E}">
        <p14:creationId xmlns:p14="http://schemas.microsoft.com/office/powerpoint/2010/main" val="7776517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CBBA89-62F4-F841-B327-E8EDF43A8F65}"/>
              </a:ext>
            </a:extLst>
          </p:cNvPr>
          <p:cNvSpPr txBox="1"/>
          <p:nvPr/>
        </p:nvSpPr>
        <p:spPr>
          <a:xfrm>
            <a:off x="881782" y="1499392"/>
            <a:ext cx="5372100" cy="461665"/>
          </a:xfrm>
          <a:prstGeom prst="rect">
            <a:avLst/>
          </a:prstGeom>
          <a:noFill/>
        </p:spPr>
        <p:txBody>
          <a:bodyPr wrap="square" rtlCol="0">
            <a:spAutoFit/>
          </a:bodyPr>
          <a:lstStyle/>
          <a:p>
            <a:r>
              <a:rPr lang="en-US" sz="2400" dirty="0">
                <a:latin typeface="Inter" panose="020B0502030000000004" pitchFamily="34" charset="0"/>
                <a:ea typeface="Inter" panose="020B0502030000000004" pitchFamily="34" charset="0"/>
                <a:cs typeface="Inter" panose="020B0502030000000004" pitchFamily="34" charset="0"/>
              </a:rPr>
              <a:t>Define the user base</a:t>
            </a:r>
          </a:p>
        </p:txBody>
      </p:sp>
      <p:grpSp>
        <p:nvGrpSpPr>
          <p:cNvPr id="9" name="Group 8">
            <a:extLst>
              <a:ext uri="{FF2B5EF4-FFF2-40B4-BE49-F238E27FC236}">
                <a16:creationId xmlns:a16="http://schemas.microsoft.com/office/drawing/2014/main" id="{5B00F69F-BE27-B540-B89C-C63B3B07A1B5}"/>
              </a:ext>
            </a:extLst>
          </p:cNvPr>
          <p:cNvGrpSpPr/>
          <p:nvPr/>
        </p:nvGrpSpPr>
        <p:grpSpPr>
          <a:xfrm>
            <a:off x="1031013" y="547009"/>
            <a:ext cx="243270" cy="243270"/>
            <a:chOff x="1925328" y="2599244"/>
            <a:chExt cx="243270" cy="243270"/>
          </a:xfrm>
        </p:grpSpPr>
        <p:sp>
          <p:nvSpPr>
            <p:cNvPr id="3" name="Rounded Rectangle 2">
              <a:extLst>
                <a:ext uri="{FF2B5EF4-FFF2-40B4-BE49-F238E27FC236}">
                  <a16:creationId xmlns:a16="http://schemas.microsoft.com/office/drawing/2014/main" id="{21609F79-A961-674F-9A41-E966AFDBB87B}"/>
                </a:ext>
              </a:extLst>
            </p:cNvPr>
            <p:cNvSpPr/>
            <p:nvPr/>
          </p:nvSpPr>
          <p:spPr>
            <a:xfrm>
              <a:off x="1925328" y="2599244"/>
              <a:ext cx="243270" cy="243270"/>
            </a:xfrm>
            <a:prstGeom prst="roundRect">
              <a:avLst/>
            </a:prstGeom>
            <a:solidFill>
              <a:srgbClr val="A8D2F8">
                <a:alpha val="54902"/>
              </a:srgbClr>
            </a:solidFill>
            <a:ln w="6350" cap="flat">
              <a:solidFill>
                <a:srgbClr val="4064F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6" name="Oval 5">
              <a:extLst>
                <a:ext uri="{FF2B5EF4-FFF2-40B4-BE49-F238E27FC236}">
                  <a16:creationId xmlns:a16="http://schemas.microsoft.com/office/drawing/2014/main" id="{B366F49F-CD36-3649-A07D-0286E6B41DD8}"/>
                </a:ext>
              </a:extLst>
            </p:cNvPr>
            <p:cNvSpPr/>
            <p:nvPr/>
          </p:nvSpPr>
          <p:spPr>
            <a:xfrm>
              <a:off x="1972012" y="2645928"/>
              <a:ext cx="149902" cy="14990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07957C9A-DB64-4742-818A-D13FDB0CBC20}"/>
              </a:ext>
            </a:extLst>
          </p:cNvPr>
          <p:cNvGrpSpPr/>
          <p:nvPr/>
        </p:nvGrpSpPr>
        <p:grpSpPr>
          <a:xfrm>
            <a:off x="1803693" y="547009"/>
            <a:ext cx="243270" cy="243270"/>
            <a:chOff x="1925328" y="3233059"/>
            <a:chExt cx="243270" cy="243270"/>
          </a:xfrm>
        </p:grpSpPr>
        <p:sp>
          <p:nvSpPr>
            <p:cNvPr id="4" name="Rounded Rectangle 3">
              <a:extLst>
                <a:ext uri="{FF2B5EF4-FFF2-40B4-BE49-F238E27FC236}">
                  <a16:creationId xmlns:a16="http://schemas.microsoft.com/office/drawing/2014/main" id="{DC4DA665-89A9-5D48-A711-26B119CB1824}"/>
                </a:ext>
              </a:extLst>
            </p:cNvPr>
            <p:cNvSpPr/>
            <p:nvPr/>
          </p:nvSpPr>
          <p:spPr>
            <a:xfrm>
              <a:off x="1925328" y="3233059"/>
              <a:ext cx="243270" cy="243270"/>
            </a:xfrm>
            <a:prstGeom prst="roundRect">
              <a:avLst/>
            </a:prstGeom>
            <a:solidFill>
              <a:srgbClr val="A8D2F8">
                <a:alpha val="54902"/>
              </a:srgbClr>
            </a:solidFill>
            <a:ln w="6350" cap="flat">
              <a:solidFill>
                <a:srgbClr val="4064F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7" name="Oval 6">
              <a:extLst>
                <a:ext uri="{FF2B5EF4-FFF2-40B4-BE49-F238E27FC236}">
                  <a16:creationId xmlns:a16="http://schemas.microsoft.com/office/drawing/2014/main" id="{A8670BA1-01D2-3549-9BE0-3B089A1CB304}"/>
                </a:ext>
              </a:extLst>
            </p:cNvPr>
            <p:cNvSpPr/>
            <p:nvPr/>
          </p:nvSpPr>
          <p:spPr>
            <a:xfrm>
              <a:off x="1972012" y="3279743"/>
              <a:ext cx="149902" cy="14990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7E7C5D7D-F9BE-544E-A5F4-A1CB5694EF36}"/>
              </a:ext>
            </a:extLst>
          </p:cNvPr>
          <p:cNvGrpSpPr/>
          <p:nvPr/>
        </p:nvGrpSpPr>
        <p:grpSpPr>
          <a:xfrm>
            <a:off x="2553261" y="547009"/>
            <a:ext cx="243270" cy="243270"/>
            <a:chOff x="1925328" y="3814127"/>
            <a:chExt cx="243270" cy="243270"/>
          </a:xfrm>
        </p:grpSpPr>
        <p:sp>
          <p:nvSpPr>
            <p:cNvPr id="5" name="Rounded Rectangle 4">
              <a:extLst>
                <a:ext uri="{FF2B5EF4-FFF2-40B4-BE49-F238E27FC236}">
                  <a16:creationId xmlns:a16="http://schemas.microsoft.com/office/drawing/2014/main" id="{050CE286-9E32-ED49-8A7E-19AE7F2D5D19}"/>
                </a:ext>
              </a:extLst>
            </p:cNvPr>
            <p:cNvSpPr/>
            <p:nvPr/>
          </p:nvSpPr>
          <p:spPr>
            <a:xfrm>
              <a:off x="1925328" y="3814127"/>
              <a:ext cx="243270" cy="243270"/>
            </a:xfrm>
            <a:prstGeom prst="roundRect">
              <a:avLst/>
            </a:prstGeom>
            <a:solidFill>
              <a:srgbClr val="A8D2F8">
                <a:alpha val="54902"/>
              </a:srgbClr>
            </a:solidFill>
            <a:ln w="6350" cap="flat">
              <a:solidFill>
                <a:srgbClr val="4064F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8" name="Oval 7">
              <a:extLst>
                <a:ext uri="{FF2B5EF4-FFF2-40B4-BE49-F238E27FC236}">
                  <a16:creationId xmlns:a16="http://schemas.microsoft.com/office/drawing/2014/main" id="{55D8C92B-64E2-704C-AFC4-9A5664B2EA86}"/>
                </a:ext>
              </a:extLst>
            </p:cNvPr>
            <p:cNvSpPr/>
            <p:nvPr/>
          </p:nvSpPr>
          <p:spPr>
            <a:xfrm>
              <a:off x="1972012" y="3860811"/>
              <a:ext cx="149902" cy="14990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CA2CAA3-CE10-E047-A60E-C3239B85DAE6}"/>
              </a:ext>
            </a:extLst>
          </p:cNvPr>
          <p:cNvSpPr/>
          <p:nvPr/>
        </p:nvSpPr>
        <p:spPr>
          <a:xfrm>
            <a:off x="1803693" y="323850"/>
            <a:ext cx="2330157" cy="838200"/>
          </a:xfrm>
          <a:prstGeom prst="rect">
            <a:avLst/>
          </a:prstGeom>
          <a:solidFill>
            <a:srgbClr val="FFFFFF">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A715583-35F9-AA42-BFD9-7C73E823551C}"/>
              </a:ext>
            </a:extLst>
          </p:cNvPr>
          <p:cNvSpPr/>
          <p:nvPr/>
        </p:nvSpPr>
        <p:spPr>
          <a:xfrm>
            <a:off x="881782" y="2332494"/>
            <a:ext cx="9595718" cy="3139321"/>
          </a:xfrm>
          <a:prstGeom prst="rect">
            <a:avLst/>
          </a:prstGeom>
        </p:spPr>
        <p:txBody>
          <a:bodyPr wrap="square">
            <a:spAutoFit/>
          </a:bodyPr>
          <a:lstStyle/>
          <a:p>
            <a:r>
              <a:rPr lang="en-US" dirty="0">
                <a:latin typeface="Inter" panose="020B0502030000000004" pitchFamily="34" charset="0"/>
                <a:ea typeface="Inter" panose="020B0502030000000004" pitchFamily="34" charset="0"/>
                <a:cs typeface="Inter" panose="020B0502030000000004" pitchFamily="34" charset="0"/>
              </a:rPr>
              <a:t>Not all users are at the same stage of using the product, and they don’t all need the same thing from Customer Success.</a:t>
            </a:r>
          </a:p>
          <a:p>
            <a:endParaRPr lang="en-US" dirty="0">
              <a:latin typeface="Inter" panose="020B0502030000000004" pitchFamily="34" charset="0"/>
              <a:ea typeface="Inter" panose="020B0502030000000004" pitchFamily="34" charset="0"/>
              <a:cs typeface="Inter" panose="020B0502030000000004" pitchFamily="34" charset="0"/>
            </a:endParaRPr>
          </a:p>
          <a:p>
            <a:pPr marL="285750" indent="-285750">
              <a:buFont typeface="Arial" panose="020B0604020202020204" pitchFamily="34" charset="0"/>
              <a:buChar char="•"/>
            </a:pPr>
            <a:r>
              <a:rPr lang="en-US" dirty="0">
                <a:latin typeface="Inter" panose="020B0502030000000004" pitchFamily="34" charset="0"/>
                <a:ea typeface="Inter" panose="020B0502030000000004" pitchFamily="34" charset="0"/>
                <a:cs typeface="Inter" panose="020B0502030000000004" pitchFamily="34" charset="0"/>
              </a:rPr>
              <a:t>Some are just trying it out and they need to understand tactically how to use it to get value</a:t>
            </a:r>
          </a:p>
          <a:p>
            <a:pPr marL="285750" indent="-285750">
              <a:buFont typeface="Arial" panose="020B0604020202020204" pitchFamily="34" charset="0"/>
              <a:buChar char="•"/>
            </a:pPr>
            <a:r>
              <a:rPr lang="en-US" dirty="0">
                <a:latin typeface="Inter" panose="020B0502030000000004" pitchFamily="34" charset="0"/>
                <a:ea typeface="Inter" panose="020B0502030000000004" pitchFamily="34" charset="0"/>
                <a:cs typeface="Inter" panose="020B0502030000000004" pitchFamily="34" charset="0"/>
              </a:rPr>
              <a:t>Some are trying it out and they’re not the right fit</a:t>
            </a:r>
          </a:p>
          <a:p>
            <a:pPr marL="285750" indent="-285750">
              <a:buFont typeface="Arial" panose="020B0604020202020204" pitchFamily="34" charset="0"/>
              <a:buChar char="•"/>
            </a:pPr>
            <a:r>
              <a:rPr lang="en-US" dirty="0">
                <a:latin typeface="Inter" panose="020B0502030000000004" pitchFamily="34" charset="0"/>
                <a:ea typeface="Inter" panose="020B0502030000000004" pitchFamily="34" charset="0"/>
                <a:cs typeface="Inter" panose="020B0502030000000004" pitchFamily="34" charset="0"/>
              </a:rPr>
              <a:t>Some are believers and need help understanding how and why to expand their usage</a:t>
            </a:r>
          </a:p>
          <a:p>
            <a:pPr marL="285750" indent="-285750">
              <a:buFont typeface="Arial" panose="020B0604020202020204" pitchFamily="34" charset="0"/>
              <a:buChar char="•"/>
            </a:pPr>
            <a:r>
              <a:rPr lang="en-US" dirty="0">
                <a:latin typeface="Inter" panose="020B0502030000000004" pitchFamily="34" charset="0"/>
                <a:ea typeface="Inter" panose="020B0502030000000004" pitchFamily="34" charset="0"/>
                <a:cs typeface="Inter" panose="020B0502030000000004" pitchFamily="34" charset="0"/>
              </a:rPr>
              <a:t>Some are about to give up and need a reason or a reminder to stay</a:t>
            </a:r>
          </a:p>
          <a:p>
            <a:pPr marL="285750" indent="-285750">
              <a:buFont typeface="Arial" panose="020B0604020202020204" pitchFamily="34" charset="0"/>
              <a:buChar char="•"/>
            </a:pPr>
            <a:r>
              <a:rPr lang="en-US" dirty="0">
                <a:latin typeface="Inter" panose="020B0502030000000004" pitchFamily="34" charset="0"/>
                <a:ea typeface="Inter" panose="020B0502030000000004" pitchFamily="34" charset="0"/>
                <a:cs typeface="Inter" panose="020B0502030000000004" pitchFamily="34" charset="0"/>
              </a:rPr>
              <a:t>Some are high-value accounts that need high-touch support</a:t>
            </a:r>
          </a:p>
          <a:p>
            <a:pPr marL="285750" indent="-285750">
              <a:buFont typeface="Arial" panose="020B0604020202020204" pitchFamily="34" charset="0"/>
              <a:buChar char="•"/>
            </a:pPr>
            <a:endParaRPr lang="en-US" dirty="0">
              <a:latin typeface="Inter" panose="020B0502030000000004" pitchFamily="34" charset="0"/>
              <a:ea typeface="Inter" panose="020B0502030000000004" pitchFamily="34" charset="0"/>
              <a:cs typeface="Inter" panose="020B0502030000000004" pitchFamily="34" charset="0"/>
            </a:endParaRPr>
          </a:p>
        </p:txBody>
      </p:sp>
    </p:spTree>
    <p:extLst>
      <p:ext uri="{BB962C8B-B14F-4D97-AF65-F5344CB8AC3E}">
        <p14:creationId xmlns:p14="http://schemas.microsoft.com/office/powerpoint/2010/main" val="2854252823"/>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CBBA89-62F4-F841-B327-E8EDF43A8F65}"/>
              </a:ext>
            </a:extLst>
          </p:cNvPr>
          <p:cNvSpPr txBox="1"/>
          <p:nvPr/>
        </p:nvSpPr>
        <p:spPr>
          <a:xfrm>
            <a:off x="881782" y="1499392"/>
            <a:ext cx="5372100" cy="461665"/>
          </a:xfrm>
          <a:prstGeom prst="rect">
            <a:avLst/>
          </a:prstGeom>
          <a:noFill/>
        </p:spPr>
        <p:txBody>
          <a:bodyPr wrap="square" rtlCol="0">
            <a:spAutoFit/>
          </a:bodyPr>
          <a:lstStyle/>
          <a:p>
            <a:r>
              <a:rPr lang="en-US" sz="2400" dirty="0">
                <a:latin typeface="Inter" panose="020B0502030000000004" pitchFamily="34" charset="0"/>
                <a:ea typeface="Inter" panose="020B0502030000000004" pitchFamily="34" charset="0"/>
                <a:cs typeface="Inter" panose="020B0502030000000004" pitchFamily="34" charset="0"/>
              </a:rPr>
              <a:t>Define the user base</a:t>
            </a:r>
          </a:p>
        </p:txBody>
      </p:sp>
      <p:grpSp>
        <p:nvGrpSpPr>
          <p:cNvPr id="9" name="Group 8">
            <a:extLst>
              <a:ext uri="{FF2B5EF4-FFF2-40B4-BE49-F238E27FC236}">
                <a16:creationId xmlns:a16="http://schemas.microsoft.com/office/drawing/2014/main" id="{5B00F69F-BE27-B540-B89C-C63B3B07A1B5}"/>
              </a:ext>
            </a:extLst>
          </p:cNvPr>
          <p:cNvGrpSpPr/>
          <p:nvPr/>
        </p:nvGrpSpPr>
        <p:grpSpPr>
          <a:xfrm>
            <a:off x="1031013" y="547009"/>
            <a:ext cx="243270" cy="243270"/>
            <a:chOff x="1925328" y="2599244"/>
            <a:chExt cx="243270" cy="243270"/>
          </a:xfrm>
        </p:grpSpPr>
        <p:sp>
          <p:nvSpPr>
            <p:cNvPr id="3" name="Rounded Rectangle 2">
              <a:extLst>
                <a:ext uri="{FF2B5EF4-FFF2-40B4-BE49-F238E27FC236}">
                  <a16:creationId xmlns:a16="http://schemas.microsoft.com/office/drawing/2014/main" id="{21609F79-A961-674F-9A41-E966AFDBB87B}"/>
                </a:ext>
              </a:extLst>
            </p:cNvPr>
            <p:cNvSpPr/>
            <p:nvPr/>
          </p:nvSpPr>
          <p:spPr>
            <a:xfrm>
              <a:off x="1925328" y="2599244"/>
              <a:ext cx="243270" cy="243270"/>
            </a:xfrm>
            <a:prstGeom prst="roundRect">
              <a:avLst/>
            </a:prstGeom>
            <a:solidFill>
              <a:srgbClr val="A8D2F8">
                <a:alpha val="54902"/>
              </a:srgbClr>
            </a:solidFill>
            <a:ln w="6350" cap="flat">
              <a:solidFill>
                <a:srgbClr val="4064F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6" name="Oval 5">
              <a:extLst>
                <a:ext uri="{FF2B5EF4-FFF2-40B4-BE49-F238E27FC236}">
                  <a16:creationId xmlns:a16="http://schemas.microsoft.com/office/drawing/2014/main" id="{B366F49F-CD36-3649-A07D-0286E6B41DD8}"/>
                </a:ext>
              </a:extLst>
            </p:cNvPr>
            <p:cNvSpPr/>
            <p:nvPr/>
          </p:nvSpPr>
          <p:spPr>
            <a:xfrm>
              <a:off x="1972012" y="2645928"/>
              <a:ext cx="149902" cy="14990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07957C9A-DB64-4742-818A-D13FDB0CBC20}"/>
              </a:ext>
            </a:extLst>
          </p:cNvPr>
          <p:cNvGrpSpPr/>
          <p:nvPr/>
        </p:nvGrpSpPr>
        <p:grpSpPr>
          <a:xfrm>
            <a:off x="1803693" y="547009"/>
            <a:ext cx="243270" cy="243270"/>
            <a:chOff x="1925328" y="3233059"/>
            <a:chExt cx="243270" cy="243270"/>
          </a:xfrm>
        </p:grpSpPr>
        <p:sp>
          <p:nvSpPr>
            <p:cNvPr id="4" name="Rounded Rectangle 3">
              <a:extLst>
                <a:ext uri="{FF2B5EF4-FFF2-40B4-BE49-F238E27FC236}">
                  <a16:creationId xmlns:a16="http://schemas.microsoft.com/office/drawing/2014/main" id="{DC4DA665-89A9-5D48-A711-26B119CB1824}"/>
                </a:ext>
              </a:extLst>
            </p:cNvPr>
            <p:cNvSpPr/>
            <p:nvPr/>
          </p:nvSpPr>
          <p:spPr>
            <a:xfrm>
              <a:off x="1925328" y="3233059"/>
              <a:ext cx="243270" cy="243270"/>
            </a:xfrm>
            <a:prstGeom prst="roundRect">
              <a:avLst/>
            </a:prstGeom>
            <a:solidFill>
              <a:srgbClr val="A8D2F8">
                <a:alpha val="54902"/>
              </a:srgbClr>
            </a:solidFill>
            <a:ln w="6350" cap="flat">
              <a:solidFill>
                <a:srgbClr val="4064F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7" name="Oval 6">
              <a:extLst>
                <a:ext uri="{FF2B5EF4-FFF2-40B4-BE49-F238E27FC236}">
                  <a16:creationId xmlns:a16="http://schemas.microsoft.com/office/drawing/2014/main" id="{A8670BA1-01D2-3549-9BE0-3B089A1CB304}"/>
                </a:ext>
              </a:extLst>
            </p:cNvPr>
            <p:cNvSpPr/>
            <p:nvPr/>
          </p:nvSpPr>
          <p:spPr>
            <a:xfrm>
              <a:off x="1972012" y="3279743"/>
              <a:ext cx="149902" cy="14990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7E7C5D7D-F9BE-544E-A5F4-A1CB5694EF36}"/>
              </a:ext>
            </a:extLst>
          </p:cNvPr>
          <p:cNvGrpSpPr/>
          <p:nvPr/>
        </p:nvGrpSpPr>
        <p:grpSpPr>
          <a:xfrm>
            <a:off x="2553261" y="547009"/>
            <a:ext cx="243270" cy="243270"/>
            <a:chOff x="1925328" y="3814127"/>
            <a:chExt cx="243270" cy="243270"/>
          </a:xfrm>
        </p:grpSpPr>
        <p:sp>
          <p:nvSpPr>
            <p:cNvPr id="5" name="Rounded Rectangle 4">
              <a:extLst>
                <a:ext uri="{FF2B5EF4-FFF2-40B4-BE49-F238E27FC236}">
                  <a16:creationId xmlns:a16="http://schemas.microsoft.com/office/drawing/2014/main" id="{050CE286-9E32-ED49-8A7E-19AE7F2D5D19}"/>
                </a:ext>
              </a:extLst>
            </p:cNvPr>
            <p:cNvSpPr/>
            <p:nvPr/>
          </p:nvSpPr>
          <p:spPr>
            <a:xfrm>
              <a:off x="1925328" y="3814127"/>
              <a:ext cx="243270" cy="243270"/>
            </a:xfrm>
            <a:prstGeom prst="roundRect">
              <a:avLst/>
            </a:prstGeom>
            <a:solidFill>
              <a:srgbClr val="A8D2F8">
                <a:alpha val="54902"/>
              </a:srgbClr>
            </a:solidFill>
            <a:ln w="6350" cap="flat">
              <a:solidFill>
                <a:srgbClr val="4064F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8" name="Oval 7">
              <a:extLst>
                <a:ext uri="{FF2B5EF4-FFF2-40B4-BE49-F238E27FC236}">
                  <a16:creationId xmlns:a16="http://schemas.microsoft.com/office/drawing/2014/main" id="{55D8C92B-64E2-704C-AFC4-9A5664B2EA86}"/>
                </a:ext>
              </a:extLst>
            </p:cNvPr>
            <p:cNvSpPr/>
            <p:nvPr/>
          </p:nvSpPr>
          <p:spPr>
            <a:xfrm>
              <a:off x="1972012" y="3860811"/>
              <a:ext cx="149902" cy="14990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CA2CAA3-CE10-E047-A60E-C3239B85DAE6}"/>
              </a:ext>
            </a:extLst>
          </p:cNvPr>
          <p:cNvSpPr/>
          <p:nvPr/>
        </p:nvSpPr>
        <p:spPr>
          <a:xfrm>
            <a:off x="1803693" y="323850"/>
            <a:ext cx="2330157" cy="838200"/>
          </a:xfrm>
          <a:prstGeom prst="rect">
            <a:avLst/>
          </a:prstGeom>
          <a:solidFill>
            <a:srgbClr val="FFFFFF">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A715583-35F9-AA42-BFD9-7C73E823551C}"/>
              </a:ext>
            </a:extLst>
          </p:cNvPr>
          <p:cNvSpPr/>
          <p:nvPr/>
        </p:nvSpPr>
        <p:spPr>
          <a:xfrm>
            <a:off x="881782" y="2332494"/>
            <a:ext cx="9881468" cy="3693319"/>
          </a:xfrm>
          <a:prstGeom prst="rect">
            <a:avLst/>
          </a:prstGeom>
        </p:spPr>
        <p:txBody>
          <a:bodyPr wrap="square">
            <a:spAutoFit/>
          </a:bodyPr>
          <a:lstStyle/>
          <a:p>
            <a:r>
              <a:rPr lang="en-US" dirty="0">
                <a:latin typeface="Inter" panose="020B0502030000000004" pitchFamily="34" charset="0"/>
                <a:ea typeface="Inter" panose="020B0502030000000004" pitchFamily="34" charset="0"/>
                <a:cs typeface="Inter" panose="020B0502030000000004" pitchFamily="34" charset="0"/>
              </a:rPr>
              <a:t>Segmenting the user base and adding appropriate definition</a:t>
            </a:r>
          </a:p>
          <a:p>
            <a:endParaRPr lang="en-US" dirty="0">
              <a:latin typeface="Inter" panose="020B0502030000000004" pitchFamily="34" charset="0"/>
              <a:ea typeface="Inter" panose="020B0502030000000004" pitchFamily="34" charset="0"/>
              <a:cs typeface="Inter" panose="020B0502030000000004" pitchFamily="34" charset="0"/>
            </a:endParaRPr>
          </a:p>
          <a:p>
            <a:pPr marL="742950" lvl="1" indent="-285750">
              <a:buFont typeface="Arial" panose="020B0604020202020204" pitchFamily="34" charset="0"/>
              <a:buChar char="•"/>
            </a:pPr>
            <a:r>
              <a:rPr lang="en-US" dirty="0" err="1">
                <a:latin typeface="Inter" panose="020B0502030000000004" pitchFamily="34" charset="0"/>
                <a:ea typeface="Inter" panose="020B0502030000000004" pitchFamily="34" charset="0"/>
                <a:cs typeface="Inter" panose="020B0502030000000004" pitchFamily="34" charset="0"/>
              </a:rPr>
              <a:t>Typeform</a:t>
            </a:r>
            <a:r>
              <a:rPr lang="en-US" dirty="0">
                <a:latin typeface="Inter" panose="020B0502030000000004" pitchFamily="34" charset="0"/>
                <a:ea typeface="Inter" panose="020B0502030000000004" pitchFamily="34" charset="0"/>
                <a:cs typeface="Inter" panose="020B0502030000000004" pitchFamily="34" charset="0"/>
              </a:rPr>
              <a:t> &amp; Notion have done this by segmenting their customers into 3 segments: </a:t>
            </a:r>
          </a:p>
          <a:p>
            <a:pPr marL="1200150" lvl="2" indent="-285750">
              <a:buFont typeface="Arial" panose="020B0604020202020204" pitchFamily="34" charset="0"/>
              <a:buChar char="•"/>
            </a:pPr>
            <a:r>
              <a:rPr lang="en-US" dirty="0">
                <a:latin typeface="Inter" panose="020B0502030000000004" pitchFamily="34" charset="0"/>
                <a:ea typeface="Inter" panose="020B0502030000000004" pitchFamily="34" charset="0"/>
                <a:cs typeface="Inter" panose="020B0502030000000004" pitchFamily="34" charset="0"/>
              </a:rPr>
              <a:t>Tech touch customers: Typically the free users, customer success is more automated</a:t>
            </a:r>
          </a:p>
          <a:p>
            <a:pPr marL="1200150" lvl="2" indent="-285750">
              <a:buFont typeface="Arial" panose="020B0604020202020204" pitchFamily="34" charset="0"/>
              <a:buChar char="•"/>
            </a:pPr>
            <a:r>
              <a:rPr lang="en-US" dirty="0">
                <a:latin typeface="Inter" panose="020B0502030000000004" pitchFamily="34" charset="0"/>
                <a:ea typeface="Inter" panose="020B0502030000000004" pitchFamily="34" charset="0"/>
                <a:cs typeface="Inter" panose="020B0502030000000004" pitchFamily="34" charset="0"/>
              </a:rPr>
              <a:t>High-Value, High-Touch: Admins of large teams that require frequent, personal support</a:t>
            </a:r>
          </a:p>
          <a:p>
            <a:pPr marL="1200150" lvl="2" indent="-285750">
              <a:buFont typeface="Arial" panose="020B0604020202020204" pitchFamily="34" charset="0"/>
              <a:buChar char="•"/>
            </a:pPr>
            <a:r>
              <a:rPr lang="en-US" dirty="0">
                <a:latin typeface="Inter" panose="020B0502030000000004" pitchFamily="34" charset="0"/>
                <a:ea typeface="Inter" panose="020B0502030000000004" pitchFamily="34" charset="0"/>
                <a:cs typeface="Inter" panose="020B0502030000000004" pitchFamily="34" charset="0"/>
              </a:rPr>
              <a:t>Medium touch: May be largely automated with occasional personal interactions</a:t>
            </a:r>
          </a:p>
          <a:p>
            <a:pPr lvl="1"/>
            <a:endParaRPr lang="en-US" dirty="0">
              <a:latin typeface="Inter" panose="020B0502030000000004" pitchFamily="34" charset="0"/>
              <a:ea typeface="Inter" panose="020B0502030000000004" pitchFamily="34" charset="0"/>
              <a:cs typeface="Inter" panose="020B0502030000000004" pitchFamily="34" charset="0"/>
            </a:endParaRPr>
          </a:p>
          <a:p>
            <a:pPr marL="742950" lvl="1" indent="-285750">
              <a:buFont typeface="Arial" panose="020B0604020202020204" pitchFamily="34" charset="0"/>
              <a:buChar char="•"/>
            </a:pPr>
            <a:r>
              <a:rPr lang="en-US" dirty="0">
                <a:latin typeface="Inter" panose="020B0502030000000004" pitchFamily="34" charset="0"/>
                <a:ea typeface="Inter" panose="020B0502030000000004" pitchFamily="34" charset="0"/>
                <a:cs typeface="Inter" panose="020B0502030000000004" pitchFamily="34" charset="0"/>
              </a:rPr>
              <a:t>Processes, journeys, and key metrics must be appropriate for each segment</a:t>
            </a:r>
          </a:p>
          <a:p>
            <a:pPr marL="742950" lvl="1" indent="-285750">
              <a:buFont typeface="Arial" panose="020B0604020202020204" pitchFamily="34" charset="0"/>
              <a:buChar char="•"/>
            </a:pPr>
            <a:endParaRPr lang="en-US" dirty="0">
              <a:latin typeface="Inter" panose="020B0502030000000004" pitchFamily="34" charset="0"/>
              <a:ea typeface="Inter" panose="020B0502030000000004" pitchFamily="34" charset="0"/>
              <a:cs typeface="Inter" panose="020B0502030000000004" pitchFamily="34" charset="0"/>
            </a:endParaRPr>
          </a:p>
        </p:txBody>
      </p:sp>
    </p:spTree>
    <p:extLst>
      <p:ext uri="{BB962C8B-B14F-4D97-AF65-F5344CB8AC3E}">
        <p14:creationId xmlns:p14="http://schemas.microsoft.com/office/powerpoint/2010/main" val="2419274129"/>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CBBA89-62F4-F841-B327-E8EDF43A8F65}"/>
              </a:ext>
            </a:extLst>
          </p:cNvPr>
          <p:cNvSpPr txBox="1"/>
          <p:nvPr/>
        </p:nvSpPr>
        <p:spPr>
          <a:xfrm>
            <a:off x="881782" y="1499392"/>
            <a:ext cx="5372100" cy="461665"/>
          </a:xfrm>
          <a:prstGeom prst="rect">
            <a:avLst/>
          </a:prstGeom>
          <a:noFill/>
        </p:spPr>
        <p:txBody>
          <a:bodyPr wrap="square" rtlCol="0">
            <a:spAutoFit/>
          </a:bodyPr>
          <a:lstStyle/>
          <a:p>
            <a:r>
              <a:rPr lang="en-US" sz="2400" dirty="0">
                <a:latin typeface="Inter" panose="020B0502030000000004" pitchFamily="34" charset="0"/>
                <a:ea typeface="Inter" panose="020B0502030000000004" pitchFamily="34" charset="0"/>
                <a:cs typeface="Inter" panose="020B0502030000000004" pitchFamily="34" charset="0"/>
              </a:rPr>
              <a:t>Align across departments</a:t>
            </a:r>
          </a:p>
        </p:txBody>
      </p:sp>
      <p:grpSp>
        <p:nvGrpSpPr>
          <p:cNvPr id="9" name="Group 8">
            <a:extLst>
              <a:ext uri="{FF2B5EF4-FFF2-40B4-BE49-F238E27FC236}">
                <a16:creationId xmlns:a16="http://schemas.microsoft.com/office/drawing/2014/main" id="{5B00F69F-BE27-B540-B89C-C63B3B07A1B5}"/>
              </a:ext>
            </a:extLst>
          </p:cNvPr>
          <p:cNvGrpSpPr/>
          <p:nvPr/>
        </p:nvGrpSpPr>
        <p:grpSpPr>
          <a:xfrm>
            <a:off x="1031013" y="547009"/>
            <a:ext cx="243270" cy="243270"/>
            <a:chOff x="1925328" y="2599244"/>
            <a:chExt cx="243270" cy="243270"/>
          </a:xfrm>
        </p:grpSpPr>
        <p:sp>
          <p:nvSpPr>
            <p:cNvPr id="3" name="Rounded Rectangle 2">
              <a:extLst>
                <a:ext uri="{FF2B5EF4-FFF2-40B4-BE49-F238E27FC236}">
                  <a16:creationId xmlns:a16="http://schemas.microsoft.com/office/drawing/2014/main" id="{21609F79-A961-674F-9A41-E966AFDBB87B}"/>
                </a:ext>
              </a:extLst>
            </p:cNvPr>
            <p:cNvSpPr/>
            <p:nvPr/>
          </p:nvSpPr>
          <p:spPr>
            <a:xfrm>
              <a:off x="1925328" y="2599244"/>
              <a:ext cx="243270" cy="243270"/>
            </a:xfrm>
            <a:prstGeom prst="roundRect">
              <a:avLst/>
            </a:prstGeom>
            <a:solidFill>
              <a:srgbClr val="A8D2F8">
                <a:alpha val="54902"/>
              </a:srgbClr>
            </a:solidFill>
            <a:ln w="6350" cap="flat">
              <a:solidFill>
                <a:srgbClr val="4064F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6" name="Oval 5">
              <a:extLst>
                <a:ext uri="{FF2B5EF4-FFF2-40B4-BE49-F238E27FC236}">
                  <a16:creationId xmlns:a16="http://schemas.microsoft.com/office/drawing/2014/main" id="{B366F49F-CD36-3649-A07D-0286E6B41DD8}"/>
                </a:ext>
              </a:extLst>
            </p:cNvPr>
            <p:cNvSpPr/>
            <p:nvPr/>
          </p:nvSpPr>
          <p:spPr>
            <a:xfrm>
              <a:off x="1972012" y="2645928"/>
              <a:ext cx="149902" cy="14990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07957C9A-DB64-4742-818A-D13FDB0CBC20}"/>
              </a:ext>
            </a:extLst>
          </p:cNvPr>
          <p:cNvGrpSpPr/>
          <p:nvPr/>
        </p:nvGrpSpPr>
        <p:grpSpPr>
          <a:xfrm>
            <a:off x="1803693" y="547009"/>
            <a:ext cx="243270" cy="243270"/>
            <a:chOff x="1925328" y="3233059"/>
            <a:chExt cx="243270" cy="243270"/>
          </a:xfrm>
        </p:grpSpPr>
        <p:sp>
          <p:nvSpPr>
            <p:cNvPr id="4" name="Rounded Rectangle 3">
              <a:extLst>
                <a:ext uri="{FF2B5EF4-FFF2-40B4-BE49-F238E27FC236}">
                  <a16:creationId xmlns:a16="http://schemas.microsoft.com/office/drawing/2014/main" id="{DC4DA665-89A9-5D48-A711-26B119CB1824}"/>
                </a:ext>
              </a:extLst>
            </p:cNvPr>
            <p:cNvSpPr/>
            <p:nvPr/>
          </p:nvSpPr>
          <p:spPr>
            <a:xfrm>
              <a:off x="1925328" y="3233059"/>
              <a:ext cx="243270" cy="243270"/>
            </a:xfrm>
            <a:prstGeom prst="roundRect">
              <a:avLst/>
            </a:prstGeom>
            <a:solidFill>
              <a:srgbClr val="A8D2F8">
                <a:alpha val="54902"/>
              </a:srgbClr>
            </a:solidFill>
            <a:ln w="6350" cap="flat">
              <a:solidFill>
                <a:srgbClr val="4064F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7" name="Oval 6">
              <a:extLst>
                <a:ext uri="{FF2B5EF4-FFF2-40B4-BE49-F238E27FC236}">
                  <a16:creationId xmlns:a16="http://schemas.microsoft.com/office/drawing/2014/main" id="{A8670BA1-01D2-3549-9BE0-3B089A1CB304}"/>
                </a:ext>
              </a:extLst>
            </p:cNvPr>
            <p:cNvSpPr/>
            <p:nvPr/>
          </p:nvSpPr>
          <p:spPr>
            <a:xfrm>
              <a:off x="1972012" y="3279743"/>
              <a:ext cx="149902" cy="14990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7E7C5D7D-F9BE-544E-A5F4-A1CB5694EF36}"/>
              </a:ext>
            </a:extLst>
          </p:cNvPr>
          <p:cNvGrpSpPr/>
          <p:nvPr/>
        </p:nvGrpSpPr>
        <p:grpSpPr>
          <a:xfrm>
            <a:off x="2553261" y="547009"/>
            <a:ext cx="243270" cy="243270"/>
            <a:chOff x="1925328" y="3814127"/>
            <a:chExt cx="243270" cy="243270"/>
          </a:xfrm>
        </p:grpSpPr>
        <p:sp>
          <p:nvSpPr>
            <p:cNvPr id="5" name="Rounded Rectangle 4">
              <a:extLst>
                <a:ext uri="{FF2B5EF4-FFF2-40B4-BE49-F238E27FC236}">
                  <a16:creationId xmlns:a16="http://schemas.microsoft.com/office/drawing/2014/main" id="{050CE286-9E32-ED49-8A7E-19AE7F2D5D19}"/>
                </a:ext>
              </a:extLst>
            </p:cNvPr>
            <p:cNvSpPr/>
            <p:nvPr/>
          </p:nvSpPr>
          <p:spPr>
            <a:xfrm>
              <a:off x="1925328" y="3814127"/>
              <a:ext cx="243270" cy="243270"/>
            </a:xfrm>
            <a:prstGeom prst="roundRect">
              <a:avLst/>
            </a:prstGeom>
            <a:solidFill>
              <a:srgbClr val="A8D2F8">
                <a:alpha val="54902"/>
              </a:srgbClr>
            </a:solidFill>
            <a:ln w="6350" cap="flat">
              <a:solidFill>
                <a:srgbClr val="4064F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8" name="Oval 7">
              <a:extLst>
                <a:ext uri="{FF2B5EF4-FFF2-40B4-BE49-F238E27FC236}">
                  <a16:creationId xmlns:a16="http://schemas.microsoft.com/office/drawing/2014/main" id="{55D8C92B-64E2-704C-AFC4-9A5664B2EA86}"/>
                </a:ext>
              </a:extLst>
            </p:cNvPr>
            <p:cNvSpPr/>
            <p:nvPr/>
          </p:nvSpPr>
          <p:spPr>
            <a:xfrm>
              <a:off x="1972012" y="3860811"/>
              <a:ext cx="149902" cy="14990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CA2CAA3-CE10-E047-A60E-C3239B85DAE6}"/>
              </a:ext>
            </a:extLst>
          </p:cNvPr>
          <p:cNvSpPr/>
          <p:nvPr/>
        </p:nvSpPr>
        <p:spPr>
          <a:xfrm>
            <a:off x="2402753" y="306636"/>
            <a:ext cx="2330157" cy="838200"/>
          </a:xfrm>
          <a:prstGeom prst="rect">
            <a:avLst/>
          </a:prstGeom>
          <a:solidFill>
            <a:srgbClr val="FFFFFF">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7BBCA33-97E2-BB4D-9092-E88374EFF08A}"/>
              </a:ext>
            </a:extLst>
          </p:cNvPr>
          <p:cNvSpPr/>
          <p:nvPr/>
        </p:nvSpPr>
        <p:spPr>
          <a:xfrm>
            <a:off x="519830" y="2315613"/>
            <a:ext cx="10681569" cy="2339102"/>
          </a:xfrm>
          <a:prstGeom prst="rect">
            <a:avLst/>
          </a:prstGeom>
        </p:spPr>
        <p:txBody>
          <a:bodyPr wrap="square">
            <a:spAutoFit/>
          </a:bodyPr>
          <a:lstStyle/>
          <a:p>
            <a:pPr marL="742950" lvl="1" indent="-285750">
              <a:spcAft>
                <a:spcPts val="1200"/>
              </a:spcAft>
              <a:buFont typeface="Arial" panose="020B0604020202020204" pitchFamily="34" charset="0"/>
              <a:buChar char="•"/>
            </a:pPr>
            <a:r>
              <a:rPr lang="en-US" dirty="0">
                <a:latin typeface="Inter" panose="020B0502030000000004" pitchFamily="34" charset="0"/>
                <a:ea typeface="Inter" panose="020B0502030000000004" pitchFamily="34" charset="0"/>
                <a:cs typeface="Inter" panose="020B0502030000000004" pitchFamily="34" charset="0"/>
              </a:rPr>
              <a:t>Customer Success may be engaging with them before they even become paying customers – collaboration with Sales is vital. Sales and CS have to be aligned: Who owns that early-stage free customer?</a:t>
            </a:r>
          </a:p>
          <a:p>
            <a:pPr marL="742950" lvl="1" indent="-285750">
              <a:spcAft>
                <a:spcPts val="1200"/>
              </a:spcAft>
              <a:buFont typeface="Arial" panose="020B0604020202020204" pitchFamily="34" charset="0"/>
              <a:buChar char="•"/>
            </a:pPr>
            <a:r>
              <a:rPr lang="en-US" dirty="0">
                <a:latin typeface="Inter" panose="020B0502030000000004" pitchFamily="34" charset="0"/>
                <a:ea typeface="Inter" panose="020B0502030000000004" pitchFamily="34" charset="0"/>
                <a:cs typeface="Inter" panose="020B0502030000000004" pitchFamily="34" charset="0"/>
              </a:rPr>
              <a:t>CS has access to both quantitative and qualitative data that product needs</a:t>
            </a:r>
          </a:p>
          <a:p>
            <a:pPr marL="742950" lvl="1" indent="-285750">
              <a:spcAft>
                <a:spcPts val="1200"/>
              </a:spcAft>
              <a:buFont typeface="Arial" panose="020B0604020202020204" pitchFamily="34" charset="0"/>
              <a:buChar char="•"/>
            </a:pPr>
            <a:r>
              <a:rPr lang="en-US" dirty="0">
                <a:latin typeface="Inter" panose="020B0502030000000004" pitchFamily="34" charset="0"/>
                <a:ea typeface="Inter" panose="020B0502030000000004" pitchFamily="34" charset="0"/>
                <a:cs typeface="Inter" panose="020B0502030000000004" pitchFamily="34" charset="0"/>
              </a:rPr>
              <a:t>Sales, CS, Marketing, and Product all must be aligned on communications and channels used: If we’re all emailing the customer, we need to be sure we’re aligned on messages and campaigns and not overwhelming users</a:t>
            </a:r>
          </a:p>
        </p:txBody>
      </p:sp>
    </p:spTree>
    <p:extLst>
      <p:ext uri="{BB962C8B-B14F-4D97-AF65-F5344CB8AC3E}">
        <p14:creationId xmlns:p14="http://schemas.microsoft.com/office/powerpoint/2010/main" val="564972748"/>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CBBA89-62F4-F841-B327-E8EDF43A8F65}"/>
              </a:ext>
            </a:extLst>
          </p:cNvPr>
          <p:cNvSpPr txBox="1"/>
          <p:nvPr/>
        </p:nvSpPr>
        <p:spPr>
          <a:xfrm>
            <a:off x="881782" y="1499392"/>
            <a:ext cx="5372100" cy="461665"/>
          </a:xfrm>
          <a:prstGeom prst="rect">
            <a:avLst/>
          </a:prstGeom>
          <a:noFill/>
        </p:spPr>
        <p:txBody>
          <a:bodyPr wrap="square" rtlCol="0">
            <a:spAutoFit/>
          </a:bodyPr>
          <a:lstStyle/>
          <a:p>
            <a:r>
              <a:rPr lang="en-US" sz="2400" dirty="0">
                <a:latin typeface="Inter" panose="020B0502030000000004" pitchFamily="34" charset="0"/>
                <a:ea typeface="Inter" panose="020B0502030000000004" pitchFamily="34" charset="0"/>
                <a:cs typeface="Inter" panose="020B0502030000000004" pitchFamily="34" charset="0"/>
              </a:rPr>
              <a:t>Use the data</a:t>
            </a:r>
          </a:p>
        </p:txBody>
      </p:sp>
      <p:grpSp>
        <p:nvGrpSpPr>
          <p:cNvPr id="9" name="Group 8">
            <a:extLst>
              <a:ext uri="{FF2B5EF4-FFF2-40B4-BE49-F238E27FC236}">
                <a16:creationId xmlns:a16="http://schemas.microsoft.com/office/drawing/2014/main" id="{5B00F69F-BE27-B540-B89C-C63B3B07A1B5}"/>
              </a:ext>
            </a:extLst>
          </p:cNvPr>
          <p:cNvGrpSpPr/>
          <p:nvPr/>
        </p:nvGrpSpPr>
        <p:grpSpPr>
          <a:xfrm>
            <a:off x="1031013" y="547009"/>
            <a:ext cx="243270" cy="243270"/>
            <a:chOff x="1925328" y="2599244"/>
            <a:chExt cx="243270" cy="243270"/>
          </a:xfrm>
        </p:grpSpPr>
        <p:sp>
          <p:nvSpPr>
            <p:cNvPr id="3" name="Rounded Rectangle 2">
              <a:extLst>
                <a:ext uri="{FF2B5EF4-FFF2-40B4-BE49-F238E27FC236}">
                  <a16:creationId xmlns:a16="http://schemas.microsoft.com/office/drawing/2014/main" id="{21609F79-A961-674F-9A41-E966AFDBB87B}"/>
                </a:ext>
              </a:extLst>
            </p:cNvPr>
            <p:cNvSpPr/>
            <p:nvPr/>
          </p:nvSpPr>
          <p:spPr>
            <a:xfrm>
              <a:off x="1925328" y="2599244"/>
              <a:ext cx="243270" cy="243270"/>
            </a:xfrm>
            <a:prstGeom prst="roundRect">
              <a:avLst/>
            </a:prstGeom>
            <a:solidFill>
              <a:srgbClr val="A8D2F8">
                <a:alpha val="54902"/>
              </a:srgbClr>
            </a:solidFill>
            <a:ln w="6350" cap="flat">
              <a:solidFill>
                <a:srgbClr val="4064F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6" name="Oval 5">
              <a:extLst>
                <a:ext uri="{FF2B5EF4-FFF2-40B4-BE49-F238E27FC236}">
                  <a16:creationId xmlns:a16="http://schemas.microsoft.com/office/drawing/2014/main" id="{B366F49F-CD36-3649-A07D-0286E6B41DD8}"/>
                </a:ext>
              </a:extLst>
            </p:cNvPr>
            <p:cNvSpPr/>
            <p:nvPr/>
          </p:nvSpPr>
          <p:spPr>
            <a:xfrm>
              <a:off x="1972012" y="2645928"/>
              <a:ext cx="149902" cy="14990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07957C9A-DB64-4742-818A-D13FDB0CBC20}"/>
              </a:ext>
            </a:extLst>
          </p:cNvPr>
          <p:cNvGrpSpPr/>
          <p:nvPr/>
        </p:nvGrpSpPr>
        <p:grpSpPr>
          <a:xfrm>
            <a:off x="1803693" y="547009"/>
            <a:ext cx="243270" cy="243270"/>
            <a:chOff x="1925328" y="3233059"/>
            <a:chExt cx="243270" cy="243270"/>
          </a:xfrm>
        </p:grpSpPr>
        <p:sp>
          <p:nvSpPr>
            <p:cNvPr id="4" name="Rounded Rectangle 3">
              <a:extLst>
                <a:ext uri="{FF2B5EF4-FFF2-40B4-BE49-F238E27FC236}">
                  <a16:creationId xmlns:a16="http://schemas.microsoft.com/office/drawing/2014/main" id="{DC4DA665-89A9-5D48-A711-26B119CB1824}"/>
                </a:ext>
              </a:extLst>
            </p:cNvPr>
            <p:cNvSpPr/>
            <p:nvPr/>
          </p:nvSpPr>
          <p:spPr>
            <a:xfrm>
              <a:off x="1925328" y="3233059"/>
              <a:ext cx="243270" cy="243270"/>
            </a:xfrm>
            <a:prstGeom prst="roundRect">
              <a:avLst/>
            </a:prstGeom>
            <a:solidFill>
              <a:srgbClr val="A8D2F8">
                <a:alpha val="54902"/>
              </a:srgbClr>
            </a:solidFill>
            <a:ln w="6350" cap="flat">
              <a:solidFill>
                <a:srgbClr val="4064F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7" name="Oval 6">
              <a:extLst>
                <a:ext uri="{FF2B5EF4-FFF2-40B4-BE49-F238E27FC236}">
                  <a16:creationId xmlns:a16="http://schemas.microsoft.com/office/drawing/2014/main" id="{A8670BA1-01D2-3549-9BE0-3B089A1CB304}"/>
                </a:ext>
              </a:extLst>
            </p:cNvPr>
            <p:cNvSpPr/>
            <p:nvPr/>
          </p:nvSpPr>
          <p:spPr>
            <a:xfrm>
              <a:off x="1972012" y="3279743"/>
              <a:ext cx="149902" cy="14990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7E7C5D7D-F9BE-544E-A5F4-A1CB5694EF36}"/>
              </a:ext>
            </a:extLst>
          </p:cNvPr>
          <p:cNvGrpSpPr/>
          <p:nvPr/>
        </p:nvGrpSpPr>
        <p:grpSpPr>
          <a:xfrm>
            <a:off x="2553261" y="547009"/>
            <a:ext cx="243270" cy="243270"/>
            <a:chOff x="1925328" y="3814127"/>
            <a:chExt cx="243270" cy="243270"/>
          </a:xfrm>
        </p:grpSpPr>
        <p:sp>
          <p:nvSpPr>
            <p:cNvPr id="5" name="Rounded Rectangle 4">
              <a:extLst>
                <a:ext uri="{FF2B5EF4-FFF2-40B4-BE49-F238E27FC236}">
                  <a16:creationId xmlns:a16="http://schemas.microsoft.com/office/drawing/2014/main" id="{050CE286-9E32-ED49-8A7E-19AE7F2D5D19}"/>
                </a:ext>
              </a:extLst>
            </p:cNvPr>
            <p:cNvSpPr/>
            <p:nvPr/>
          </p:nvSpPr>
          <p:spPr>
            <a:xfrm>
              <a:off x="1925328" y="3814127"/>
              <a:ext cx="243270" cy="243270"/>
            </a:xfrm>
            <a:prstGeom prst="roundRect">
              <a:avLst/>
            </a:prstGeom>
            <a:solidFill>
              <a:srgbClr val="A8D2F8">
                <a:alpha val="54902"/>
              </a:srgbClr>
            </a:solidFill>
            <a:ln w="6350" cap="flat">
              <a:solidFill>
                <a:srgbClr val="4064F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8" name="Oval 7">
              <a:extLst>
                <a:ext uri="{FF2B5EF4-FFF2-40B4-BE49-F238E27FC236}">
                  <a16:creationId xmlns:a16="http://schemas.microsoft.com/office/drawing/2014/main" id="{55D8C92B-64E2-704C-AFC4-9A5664B2EA86}"/>
                </a:ext>
              </a:extLst>
            </p:cNvPr>
            <p:cNvSpPr/>
            <p:nvPr/>
          </p:nvSpPr>
          <p:spPr>
            <a:xfrm>
              <a:off x="1972012" y="3860811"/>
              <a:ext cx="149902" cy="14990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A4DA178E-EA12-9E4E-A2E6-DBDC2D09BD4B}"/>
              </a:ext>
            </a:extLst>
          </p:cNvPr>
          <p:cNvSpPr/>
          <p:nvPr/>
        </p:nvSpPr>
        <p:spPr>
          <a:xfrm>
            <a:off x="519832" y="2273290"/>
            <a:ext cx="10281518" cy="2769989"/>
          </a:xfrm>
          <a:prstGeom prst="rect">
            <a:avLst/>
          </a:prstGeom>
        </p:spPr>
        <p:txBody>
          <a:bodyPr wrap="square">
            <a:spAutoFit/>
          </a:bodyPr>
          <a:lstStyle/>
          <a:p>
            <a:pPr lvl="1">
              <a:spcAft>
                <a:spcPts val="1200"/>
              </a:spcAft>
            </a:pPr>
            <a:r>
              <a:rPr lang="en-US" dirty="0">
                <a:latin typeface="Inter" panose="020B0502030000000004" pitchFamily="34" charset="0"/>
                <a:ea typeface="Inter" panose="020B0502030000000004" pitchFamily="34" charset="0"/>
                <a:cs typeface="Inter" panose="020B0502030000000004" pitchFamily="34" charset="0"/>
              </a:rPr>
              <a:t>PLG relies heavily on data from the product; Where are users abandoning the product? What are the North Star metrics that tell us a customer is more likely to convert? </a:t>
            </a:r>
          </a:p>
          <a:p>
            <a:pPr marL="742950" lvl="1" indent="-285750">
              <a:spcAft>
                <a:spcPts val="1200"/>
              </a:spcAft>
              <a:buFont typeface="Arial" panose="020B0604020202020204" pitchFamily="34" charset="0"/>
              <a:buChar char="•"/>
            </a:pPr>
            <a:r>
              <a:rPr lang="en-US" dirty="0">
                <a:latin typeface="Inter" panose="020B0502030000000004" pitchFamily="34" charset="0"/>
                <a:ea typeface="Inter" panose="020B0502030000000004" pitchFamily="34" charset="0"/>
                <a:cs typeface="Inter" panose="020B0502030000000004" pitchFamily="34" charset="0"/>
              </a:rPr>
              <a:t>CS needs to become similarly data-driven, using data from those self-service features. What help topics are people accessing most? What chat topics are people engaging in most? Where are support tickets clustering? </a:t>
            </a:r>
          </a:p>
          <a:p>
            <a:pPr marL="742950" lvl="1" indent="-285750">
              <a:spcAft>
                <a:spcPts val="1200"/>
              </a:spcAft>
              <a:buFont typeface="Arial" panose="020B0604020202020204" pitchFamily="34" charset="0"/>
              <a:buChar char="•"/>
            </a:pPr>
            <a:r>
              <a:rPr lang="en-US" dirty="0">
                <a:latin typeface="Inter" panose="020B0502030000000004" pitchFamily="34" charset="0"/>
                <a:ea typeface="Inter" panose="020B0502030000000004" pitchFamily="34" charset="0"/>
                <a:cs typeface="Inter" panose="020B0502030000000004" pitchFamily="34" charset="0"/>
              </a:rPr>
              <a:t>Use that data to communicate back to Product as well as adjust Customer Success activities to be proactive and shape behaviors</a:t>
            </a:r>
          </a:p>
          <a:p>
            <a:pPr marL="742950" lvl="1" indent="-285750">
              <a:spcAft>
                <a:spcPts val="1200"/>
              </a:spcAft>
              <a:buFont typeface="Arial" panose="020B0604020202020204" pitchFamily="34" charset="0"/>
              <a:buChar char="•"/>
            </a:pPr>
            <a:r>
              <a:rPr lang="en-US" dirty="0">
                <a:latin typeface="Inter" panose="020B0502030000000004" pitchFamily="34" charset="0"/>
                <a:ea typeface="Inter" panose="020B0502030000000004" pitchFamily="34" charset="0"/>
                <a:cs typeface="Inter" panose="020B0502030000000004" pitchFamily="34" charset="0"/>
              </a:rPr>
              <a:t>Also use it to generate CS campaigns and initiatives</a:t>
            </a:r>
          </a:p>
        </p:txBody>
      </p:sp>
    </p:spTree>
    <p:extLst>
      <p:ext uri="{BB962C8B-B14F-4D97-AF65-F5344CB8AC3E}">
        <p14:creationId xmlns:p14="http://schemas.microsoft.com/office/powerpoint/2010/main" val="1014485802"/>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ABC218-A3DB-8C4A-8990-BCB837560DA9}"/>
              </a:ext>
            </a:extLst>
          </p:cNvPr>
          <p:cNvSpPr txBox="1"/>
          <p:nvPr/>
        </p:nvSpPr>
        <p:spPr>
          <a:xfrm>
            <a:off x="663388" y="591671"/>
            <a:ext cx="10040471" cy="646331"/>
          </a:xfrm>
          <a:prstGeom prst="rect">
            <a:avLst/>
          </a:prstGeom>
          <a:noFill/>
        </p:spPr>
        <p:txBody>
          <a:bodyPr wrap="square" rtlCol="0">
            <a:spAutoFit/>
          </a:bodyPr>
          <a:lstStyle/>
          <a:p>
            <a:r>
              <a:rPr lang="en-US" dirty="0"/>
              <a:t>When the </a:t>
            </a:r>
            <a:r>
              <a:rPr lang="en-US" dirty="0" err="1"/>
              <a:t>Acq</a:t>
            </a:r>
            <a:r>
              <a:rPr lang="en-US" dirty="0"/>
              <a:t>, Conv, Exp flywheel is going, you could potentially be talking about a lot of new users, and their success in the product may determine whether they convert or not. </a:t>
            </a:r>
          </a:p>
        </p:txBody>
      </p:sp>
      <p:sp>
        <p:nvSpPr>
          <p:cNvPr id="3" name="TextBox 2">
            <a:extLst>
              <a:ext uri="{FF2B5EF4-FFF2-40B4-BE49-F238E27FC236}">
                <a16:creationId xmlns:a16="http://schemas.microsoft.com/office/drawing/2014/main" id="{B7287578-9923-9844-9FE8-E3A38341929D}"/>
              </a:ext>
            </a:extLst>
          </p:cNvPr>
          <p:cNvSpPr txBox="1"/>
          <p:nvPr/>
        </p:nvSpPr>
        <p:spPr>
          <a:xfrm>
            <a:off x="717176" y="1577788"/>
            <a:ext cx="10165977" cy="4247317"/>
          </a:xfrm>
          <a:prstGeom prst="rect">
            <a:avLst/>
          </a:prstGeom>
          <a:noFill/>
        </p:spPr>
        <p:txBody>
          <a:bodyPr wrap="square" rtlCol="0">
            <a:spAutoFit/>
          </a:bodyPr>
          <a:lstStyle/>
          <a:p>
            <a:pPr marL="285750" indent="-285750">
              <a:buFont typeface="Arial" panose="020B0604020202020204" pitchFamily="34" charset="0"/>
              <a:buChar char="•"/>
            </a:pPr>
            <a:r>
              <a:rPr lang="en-US" b="1" dirty="0"/>
              <a:t>Support the larger user base: </a:t>
            </a:r>
            <a:r>
              <a:rPr lang="en-US" dirty="0"/>
              <a:t>Because there are a lot more of them and because their use cases are going to likely be quite small, Customer Success needs to become product-led as well</a:t>
            </a:r>
          </a:p>
          <a:p>
            <a:pPr marL="742950" lvl="1" indent="-285750">
              <a:buFont typeface="Arial" panose="020B0604020202020204" pitchFamily="34" charset="0"/>
              <a:buChar char="•"/>
            </a:pPr>
            <a:r>
              <a:rPr lang="en-US" dirty="0" err="1"/>
              <a:t>Typeform</a:t>
            </a:r>
            <a:r>
              <a:rPr lang="en-US" dirty="0"/>
              <a:t> does this by segmenting their customers into 3 segments: Tech touch customers –free, accessing CS resources through automated ways, High Value High Touch – admins of large teams, and Medium touch </a:t>
            </a:r>
          </a:p>
          <a:p>
            <a:pPr marL="742950" lvl="1" indent="-285750">
              <a:buFont typeface="Arial" panose="020B0604020202020204" pitchFamily="34" charset="0"/>
              <a:buChar char="•"/>
            </a:pPr>
            <a:r>
              <a:rPr lang="en-US" dirty="0"/>
              <a:t>Processes, journeys, and key metrics must be appropriate for each segment</a:t>
            </a:r>
          </a:p>
          <a:p>
            <a:pPr marL="742950" lvl="1" indent="-285750">
              <a:buFont typeface="Arial" panose="020B0604020202020204" pitchFamily="34" charset="0"/>
              <a:buChar char="•"/>
            </a:pPr>
            <a:r>
              <a:rPr lang="en-US" dirty="0"/>
              <a:t>Need to create and maintain those self-service resources</a:t>
            </a:r>
          </a:p>
          <a:p>
            <a:pPr marL="285750" indent="-285750">
              <a:buFont typeface="Arial" panose="020B0604020202020204" pitchFamily="34" charset="0"/>
              <a:buChar char="•"/>
            </a:pPr>
            <a:r>
              <a:rPr lang="en-US" b="1" dirty="0"/>
              <a:t>Align across departments</a:t>
            </a:r>
          </a:p>
          <a:p>
            <a:pPr marL="742950" lvl="1" indent="-285750">
              <a:buFont typeface="Arial" panose="020B0604020202020204" pitchFamily="34" charset="0"/>
              <a:buChar char="•"/>
            </a:pPr>
            <a:r>
              <a:rPr lang="en-US" dirty="0"/>
              <a:t>Customer Success may be engaging with them before they even become paying customers</a:t>
            </a:r>
          </a:p>
          <a:p>
            <a:pPr marL="742950" lvl="1" indent="-285750">
              <a:buFont typeface="Arial" panose="020B0604020202020204" pitchFamily="34" charset="0"/>
              <a:buChar char="•"/>
            </a:pPr>
            <a:r>
              <a:rPr lang="en-US" dirty="0"/>
              <a:t>CS has access to both quantitative and qualitative data that product needs</a:t>
            </a:r>
          </a:p>
          <a:p>
            <a:pPr marL="742950" lvl="1" indent="-285750">
              <a:buFont typeface="Arial" panose="020B0604020202020204" pitchFamily="34" charset="0"/>
              <a:buChar char="•"/>
            </a:pPr>
            <a:r>
              <a:rPr lang="en-US" dirty="0"/>
              <a:t>Sales and CS have to be aligned: Who owns that early-stage free customer?</a:t>
            </a:r>
          </a:p>
          <a:p>
            <a:pPr marL="742950" lvl="1" indent="-285750">
              <a:buFont typeface="Arial" panose="020B0604020202020204" pitchFamily="34" charset="0"/>
              <a:buChar char="•"/>
            </a:pPr>
            <a:r>
              <a:rPr lang="en-US" dirty="0"/>
              <a:t>Sales, CS, Marketing, and Product all have to be aligned on communications and channels used: If we’re all emailing the customer, we need to be sure we’re aligned on messages and campaigns and not overwhelming users</a:t>
            </a:r>
          </a:p>
          <a:p>
            <a:pPr marL="285750" indent="-285750">
              <a:buFont typeface="Arial" panose="020B0604020202020204" pitchFamily="34" charset="0"/>
              <a:buChar char="•"/>
            </a:pPr>
            <a:endParaRPr lang="en-US" b="1" dirty="0"/>
          </a:p>
        </p:txBody>
      </p:sp>
    </p:spTree>
    <p:extLst>
      <p:ext uri="{BB962C8B-B14F-4D97-AF65-F5344CB8AC3E}">
        <p14:creationId xmlns:p14="http://schemas.microsoft.com/office/powerpoint/2010/main" val="1572579451"/>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ABC218-A3DB-8C4A-8990-BCB837560DA9}"/>
              </a:ext>
            </a:extLst>
          </p:cNvPr>
          <p:cNvSpPr txBox="1"/>
          <p:nvPr/>
        </p:nvSpPr>
        <p:spPr>
          <a:xfrm>
            <a:off x="663388" y="591671"/>
            <a:ext cx="10040471" cy="646331"/>
          </a:xfrm>
          <a:prstGeom prst="rect">
            <a:avLst/>
          </a:prstGeom>
          <a:noFill/>
        </p:spPr>
        <p:txBody>
          <a:bodyPr wrap="square" rtlCol="0">
            <a:spAutoFit/>
          </a:bodyPr>
          <a:lstStyle/>
          <a:p>
            <a:r>
              <a:rPr lang="en-US" dirty="0"/>
              <a:t>When the </a:t>
            </a:r>
            <a:r>
              <a:rPr lang="en-US" dirty="0" err="1"/>
              <a:t>Acq</a:t>
            </a:r>
            <a:r>
              <a:rPr lang="en-US" dirty="0"/>
              <a:t>, Conv, Exp flywheel is going, you could potentially be talking about a lot of new users, and their success in the product may determine whether they convert or not. </a:t>
            </a:r>
          </a:p>
        </p:txBody>
      </p:sp>
      <p:sp>
        <p:nvSpPr>
          <p:cNvPr id="4" name="Rectangle 3">
            <a:extLst>
              <a:ext uri="{FF2B5EF4-FFF2-40B4-BE49-F238E27FC236}">
                <a16:creationId xmlns:a16="http://schemas.microsoft.com/office/drawing/2014/main" id="{8C92D31A-B40F-FE42-997F-AB6D9293D5E0}"/>
              </a:ext>
            </a:extLst>
          </p:cNvPr>
          <p:cNvSpPr/>
          <p:nvPr/>
        </p:nvSpPr>
        <p:spPr>
          <a:xfrm>
            <a:off x="663387" y="1598457"/>
            <a:ext cx="8803341" cy="3416320"/>
          </a:xfrm>
          <a:prstGeom prst="rect">
            <a:avLst/>
          </a:prstGeom>
        </p:spPr>
        <p:txBody>
          <a:bodyPr wrap="square">
            <a:spAutoFit/>
          </a:bodyPr>
          <a:lstStyle/>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Data!</a:t>
            </a:r>
          </a:p>
          <a:p>
            <a:pPr marL="742950" lvl="1" indent="-285750">
              <a:buFont typeface="Arial" panose="020B0604020202020204" pitchFamily="34" charset="0"/>
              <a:buChar char="•"/>
            </a:pPr>
            <a:r>
              <a:rPr lang="en-US" dirty="0"/>
              <a:t>PLG relies heavily on data from the product; Where are users abandoning the product? What are the North Star metrics that tell us a customer is more likely to convert? </a:t>
            </a:r>
          </a:p>
          <a:p>
            <a:pPr marL="742950" lvl="1" indent="-285750">
              <a:buFont typeface="Arial" panose="020B0604020202020204" pitchFamily="34" charset="0"/>
              <a:buChar char="•"/>
            </a:pPr>
            <a:r>
              <a:rPr lang="en-US" dirty="0"/>
              <a:t>CS needs to become similarly data-driven, using data from those self-service features. What help topics are people accessing most? What chat topics are people engaging in most? Where are support tickets clustering? </a:t>
            </a:r>
          </a:p>
          <a:p>
            <a:pPr marL="742950" lvl="1" indent="-285750">
              <a:buFont typeface="Arial" panose="020B0604020202020204" pitchFamily="34" charset="0"/>
              <a:buChar char="•"/>
            </a:pPr>
            <a:r>
              <a:rPr lang="en-US" dirty="0"/>
              <a:t>Use that data to communicate back to Product </a:t>
            </a:r>
          </a:p>
          <a:p>
            <a:pPr marL="742950" lvl="1" indent="-285750">
              <a:buFont typeface="Arial" panose="020B0604020202020204" pitchFamily="34" charset="0"/>
              <a:buChar char="•"/>
            </a:pPr>
            <a:r>
              <a:rPr lang="en-US" dirty="0"/>
              <a:t>Also use it to generate CS campaigns and initiatives</a:t>
            </a:r>
          </a:p>
          <a:p>
            <a:pPr marL="1200150" lvl="2" indent="-285750">
              <a:buFont typeface="Arial" panose="020B0604020202020204" pitchFamily="34" charset="0"/>
              <a:buChar char="•"/>
            </a:pPr>
            <a:r>
              <a:rPr lang="en-US" dirty="0" err="1"/>
              <a:t>Typeform</a:t>
            </a:r>
            <a:r>
              <a:rPr lang="en-US" dirty="0"/>
              <a:t> example around retention</a:t>
            </a:r>
          </a:p>
          <a:p>
            <a:pPr marL="742950" lvl="1" indent="-285750">
              <a:buFont typeface="Arial" panose="020B0604020202020204" pitchFamily="34" charset="0"/>
              <a:buChar char="•"/>
            </a:pPr>
            <a:endParaRPr lang="en-US" dirty="0"/>
          </a:p>
        </p:txBody>
      </p:sp>
    </p:spTree>
    <p:extLst>
      <p:ext uri="{BB962C8B-B14F-4D97-AF65-F5344CB8AC3E}">
        <p14:creationId xmlns:p14="http://schemas.microsoft.com/office/powerpoint/2010/main" val="559380056"/>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ext Placeholder 1">
            <a:extLst>
              <a:ext uri="{FF2B5EF4-FFF2-40B4-BE49-F238E27FC236}">
                <a16:creationId xmlns:a16="http://schemas.microsoft.com/office/drawing/2014/main" id="{0EA12AC6-12C6-1343-B642-2469347D72C9}"/>
              </a:ext>
            </a:extLst>
          </p:cNvPr>
          <p:cNvSpPr>
            <a:spLocks noGrp="1"/>
          </p:cNvSpPr>
          <p:nvPr>
            <p:ph type="body" sz="quarter" idx="4294967295"/>
          </p:nvPr>
        </p:nvSpPr>
        <p:spPr>
          <a:xfrm>
            <a:off x="1620252" y="1147315"/>
            <a:ext cx="9267825" cy="701675"/>
          </a:xfrm>
          <a:prstGeom prst="rect">
            <a:avLst/>
          </a:prstGeom>
        </p:spPr>
        <p:txBody>
          <a:bodyPr/>
          <a:lstStyle/>
          <a:p>
            <a:pPr marL="0" indent="0" algn="ctr">
              <a:buNone/>
            </a:pPr>
            <a:r>
              <a:rPr lang="en-US" sz="3600" dirty="0">
                <a:latin typeface="Inter" panose="020B0502030000000004" pitchFamily="34" charset="0"/>
                <a:ea typeface="Inter" panose="020B0502030000000004" pitchFamily="34" charset="0"/>
              </a:rPr>
              <a:t>What Product-Led Growth Is and Isn’t</a:t>
            </a:r>
          </a:p>
        </p:txBody>
      </p:sp>
      <p:sp>
        <p:nvSpPr>
          <p:cNvPr id="22" name="Rectangle 21">
            <a:extLst>
              <a:ext uri="{FF2B5EF4-FFF2-40B4-BE49-F238E27FC236}">
                <a16:creationId xmlns:a16="http://schemas.microsoft.com/office/drawing/2014/main" id="{68D90FB0-45E8-8946-875D-175DC9381159}"/>
              </a:ext>
            </a:extLst>
          </p:cNvPr>
          <p:cNvSpPr/>
          <p:nvPr/>
        </p:nvSpPr>
        <p:spPr>
          <a:xfrm>
            <a:off x="629153" y="2563422"/>
            <a:ext cx="5375262" cy="2337435"/>
          </a:xfrm>
          <a:prstGeom prst="rect">
            <a:avLst/>
          </a:prstGeom>
        </p:spPr>
        <p:txBody>
          <a:bodyPr wrap="square">
            <a:spAutoFit/>
          </a:bodyPr>
          <a:lstStyle/>
          <a:p>
            <a:pPr lvl="0" algn="r">
              <a:lnSpc>
                <a:spcPct val="150000"/>
              </a:lnSpc>
              <a:spcBef>
                <a:spcPts val="1200"/>
              </a:spcBef>
            </a:pPr>
            <a:r>
              <a:rPr lang="en-US" sz="2000" dirty="0">
                <a:latin typeface="Inter" panose="020B0502030000000004" pitchFamily="34" charset="0"/>
                <a:ea typeface="Inter" panose="020B0502030000000004" pitchFamily="34" charset="0"/>
              </a:rPr>
              <a:t>Seamless conversion</a:t>
            </a:r>
          </a:p>
          <a:p>
            <a:pPr lvl="0" algn="r">
              <a:lnSpc>
                <a:spcPct val="150000"/>
              </a:lnSpc>
              <a:spcBef>
                <a:spcPts val="1200"/>
              </a:spcBef>
            </a:pPr>
            <a:r>
              <a:rPr lang="en-US" sz="2000" dirty="0">
                <a:latin typeface="Inter" panose="020B0502030000000004" pitchFamily="34" charset="0"/>
                <a:ea typeface="Inter" panose="020B0502030000000004" pitchFamily="34" charset="0"/>
              </a:rPr>
              <a:t>Targeted, strategic sales activities</a:t>
            </a:r>
          </a:p>
          <a:p>
            <a:pPr lvl="0" algn="r">
              <a:lnSpc>
                <a:spcPct val="150000"/>
              </a:lnSpc>
              <a:spcBef>
                <a:spcPts val="1200"/>
              </a:spcBef>
            </a:pPr>
            <a:r>
              <a:rPr lang="en-US" sz="2000" dirty="0">
                <a:latin typeface="Inter" panose="020B0502030000000004" pitchFamily="34" charset="0"/>
                <a:ea typeface="Inter" panose="020B0502030000000004" pitchFamily="34" charset="0"/>
              </a:rPr>
              <a:t>Marketing + product working in harmony</a:t>
            </a:r>
          </a:p>
          <a:p>
            <a:pPr lvl="0" algn="r">
              <a:lnSpc>
                <a:spcPct val="150000"/>
              </a:lnSpc>
              <a:spcBef>
                <a:spcPts val="1200"/>
              </a:spcBef>
            </a:pPr>
            <a:r>
              <a:rPr lang="en-US" sz="2000" dirty="0">
                <a:latin typeface="Inter" panose="020B0502030000000004" pitchFamily="34" charset="0"/>
                <a:ea typeface="Inter" panose="020B0502030000000004" pitchFamily="34" charset="0"/>
              </a:rPr>
              <a:t>UX is the flour in the cake</a:t>
            </a:r>
          </a:p>
        </p:txBody>
      </p:sp>
      <p:sp>
        <p:nvSpPr>
          <p:cNvPr id="23" name="Rectangle 22">
            <a:extLst>
              <a:ext uri="{FF2B5EF4-FFF2-40B4-BE49-F238E27FC236}">
                <a16:creationId xmlns:a16="http://schemas.microsoft.com/office/drawing/2014/main" id="{2A52F0E8-93B0-C946-BBA3-BCE49A2B2065}"/>
              </a:ext>
            </a:extLst>
          </p:cNvPr>
          <p:cNvSpPr/>
          <p:nvPr/>
        </p:nvSpPr>
        <p:spPr>
          <a:xfrm>
            <a:off x="6115161" y="2563422"/>
            <a:ext cx="5167445" cy="2952988"/>
          </a:xfrm>
          <a:prstGeom prst="rect">
            <a:avLst/>
          </a:prstGeom>
        </p:spPr>
        <p:txBody>
          <a:bodyPr wrap="square">
            <a:spAutoFit/>
          </a:bodyPr>
          <a:lstStyle/>
          <a:p>
            <a:pPr lvl="0">
              <a:lnSpc>
                <a:spcPct val="150000"/>
              </a:lnSpc>
              <a:spcBef>
                <a:spcPts val="1200"/>
              </a:spcBef>
            </a:pPr>
            <a:r>
              <a:rPr lang="en-US" sz="2000" dirty="0">
                <a:latin typeface="Inter" panose="020B0502030000000004" pitchFamily="34" charset="0"/>
                <a:ea typeface="Inter" panose="020B0502030000000004" pitchFamily="34" charset="0"/>
              </a:rPr>
              <a:t>	</a:t>
            </a:r>
            <a:r>
              <a:rPr lang="en-US" sz="2000" strike="sngStrike" dirty="0">
                <a:latin typeface="Inter" panose="020B0502030000000004" pitchFamily="34" charset="0"/>
                <a:ea typeface="Inter" panose="020B0502030000000004" pitchFamily="34" charset="0"/>
              </a:rPr>
              <a:t>Just freemium</a:t>
            </a:r>
          </a:p>
          <a:p>
            <a:pPr lvl="0">
              <a:lnSpc>
                <a:spcPct val="150000"/>
              </a:lnSpc>
              <a:spcBef>
                <a:spcPts val="1200"/>
              </a:spcBef>
            </a:pPr>
            <a:r>
              <a:rPr lang="en-US" sz="2000" dirty="0">
                <a:latin typeface="Inter" panose="020B0502030000000004" pitchFamily="34" charset="0"/>
                <a:ea typeface="Inter" panose="020B0502030000000004" pitchFamily="34" charset="0"/>
              </a:rPr>
              <a:t>	</a:t>
            </a:r>
            <a:r>
              <a:rPr lang="en-US" sz="2000" strike="sngStrike" dirty="0">
                <a:latin typeface="Inter" panose="020B0502030000000004" pitchFamily="34" charset="0"/>
                <a:ea typeface="Inter" panose="020B0502030000000004" pitchFamily="34" charset="0"/>
              </a:rPr>
              <a:t>Eliminating sales</a:t>
            </a:r>
          </a:p>
          <a:p>
            <a:pPr lvl="0">
              <a:lnSpc>
                <a:spcPct val="150000"/>
              </a:lnSpc>
              <a:spcBef>
                <a:spcPts val="1200"/>
              </a:spcBef>
            </a:pPr>
            <a:r>
              <a:rPr lang="en-US" sz="2000" dirty="0">
                <a:latin typeface="Inter" panose="020B0502030000000004" pitchFamily="34" charset="0"/>
                <a:ea typeface="Inter" panose="020B0502030000000004" pitchFamily="34" charset="0"/>
              </a:rPr>
              <a:t>	</a:t>
            </a:r>
            <a:r>
              <a:rPr lang="en-US" sz="2000" strike="sngStrike" dirty="0">
                <a:latin typeface="Inter" panose="020B0502030000000004" pitchFamily="34" charset="0"/>
                <a:ea typeface="Inter" panose="020B0502030000000004" pitchFamily="34" charset="0"/>
              </a:rPr>
              <a:t>Replacing traditional marketing</a:t>
            </a:r>
          </a:p>
          <a:p>
            <a:pPr lvl="0">
              <a:lnSpc>
                <a:spcPct val="150000"/>
              </a:lnSpc>
              <a:spcBef>
                <a:spcPts val="1200"/>
              </a:spcBef>
            </a:pPr>
            <a:r>
              <a:rPr lang="en-US" sz="2000" dirty="0">
                <a:latin typeface="Inter" panose="020B0502030000000004" pitchFamily="34" charset="0"/>
                <a:ea typeface="Inter" panose="020B0502030000000004" pitchFamily="34" charset="0"/>
              </a:rPr>
              <a:t>	</a:t>
            </a:r>
            <a:r>
              <a:rPr lang="en-US" sz="2000" strike="sngStrike" dirty="0">
                <a:latin typeface="Inter" panose="020B0502030000000004" pitchFamily="34" charset="0"/>
                <a:ea typeface="Inter" panose="020B0502030000000004" pitchFamily="34" charset="0"/>
              </a:rPr>
              <a:t>UX is the icing on the cake</a:t>
            </a:r>
            <a:endParaRPr lang="en-US" sz="2000" dirty="0">
              <a:latin typeface="Inter" panose="020B0502030000000004" pitchFamily="34" charset="0"/>
              <a:ea typeface="Inter" panose="020B0502030000000004" pitchFamily="34" charset="0"/>
            </a:endParaRPr>
          </a:p>
          <a:p>
            <a:pPr lvl="0">
              <a:lnSpc>
                <a:spcPct val="150000"/>
              </a:lnSpc>
              <a:spcBef>
                <a:spcPts val="1200"/>
              </a:spcBef>
            </a:pPr>
            <a:endParaRPr lang="en-US" sz="2000" dirty="0">
              <a:latin typeface="Inter" panose="020B0502030000000004" pitchFamily="34" charset="0"/>
              <a:ea typeface="Inter" panose="020B0502030000000004" pitchFamily="34" charset="0"/>
            </a:endParaRPr>
          </a:p>
        </p:txBody>
      </p:sp>
    </p:spTree>
    <p:extLst>
      <p:ext uri="{BB962C8B-B14F-4D97-AF65-F5344CB8AC3E}">
        <p14:creationId xmlns:p14="http://schemas.microsoft.com/office/powerpoint/2010/main" val="9609475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18186EF-3530-AC4D-8B72-B1DB0E4C167B}"/>
              </a:ext>
            </a:extLst>
          </p:cNvPr>
          <p:cNvSpPr/>
          <p:nvPr/>
        </p:nvSpPr>
        <p:spPr>
          <a:xfrm>
            <a:off x="2004091" y="2056383"/>
            <a:ext cx="6096000" cy="369332"/>
          </a:xfrm>
          <a:prstGeom prst="rect">
            <a:avLst/>
          </a:prstGeom>
        </p:spPr>
        <p:txBody>
          <a:bodyPr>
            <a:spAutoFit/>
          </a:bodyPr>
          <a:lstStyle/>
          <a:p>
            <a:r>
              <a:rPr lang="en-US" dirty="0">
                <a:latin typeface="Inter" panose="020B0502030000000004" pitchFamily="34" charset="0"/>
                <a:ea typeface="Inter" panose="020B0502030000000004" pitchFamily="34" charset="0"/>
              </a:rPr>
              <a:t>Product-Led Growth Foundation: </a:t>
            </a:r>
          </a:p>
        </p:txBody>
      </p:sp>
      <p:sp>
        <p:nvSpPr>
          <p:cNvPr id="6" name="Rectangle 5">
            <a:extLst>
              <a:ext uri="{FF2B5EF4-FFF2-40B4-BE49-F238E27FC236}">
                <a16:creationId xmlns:a16="http://schemas.microsoft.com/office/drawing/2014/main" id="{A42DB9AE-3431-4F48-8349-2687BFF33084}"/>
              </a:ext>
            </a:extLst>
          </p:cNvPr>
          <p:cNvSpPr/>
          <p:nvPr/>
        </p:nvSpPr>
        <p:spPr>
          <a:xfrm>
            <a:off x="2154486" y="2713759"/>
            <a:ext cx="9485064" cy="2124941"/>
          </a:xfrm>
          <a:prstGeom prst="rect">
            <a:avLst/>
          </a:prstGeom>
        </p:spPr>
        <p:txBody>
          <a:bodyPr wrap="square" lIns="0" tIns="0" rIns="0" bIns="0">
            <a:spAutoFit/>
          </a:bodyPr>
          <a:lstStyle/>
          <a:p>
            <a:pPr>
              <a:lnSpc>
                <a:spcPct val="114000"/>
              </a:lnSpc>
              <a:spcAft>
                <a:spcPts val="1200"/>
              </a:spcAft>
            </a:pPr>
            <a:r>
              <a:rPr lang="en-US" sz="3600" dirty="0">
                <a:latin typeface="Inter" panose="020B0502030000000004" pitchFamily="34" charset="0"/>
                <a:ea typeface="Inter" panose="020B0502030000000004" pitchFamily="34" charset="0"/>
              </a:rPr>
              <a:t>What is PLG? </a:t>
            </a:r>
          </a:p>
          <a:p>
            <a:pPr>
              <a:lnSpc>
                <a:spcPct val="114000"/>
              </a:lnSpc>
              <a:spcAft>
                <a:spcPts val="1200"/>
              </a:spcAft>
            </a:pPr>
            <a:r>
              <a:rPr lang="en-US" sz="3600" dirty="0">
                <a:latin typeface="Inter" panose="020B0502030000000004" pitchFamily="34" charset="0"/>
                <a:ea typeface="Inter" panose="020B0502030000000004" pitchFamily="34" charset="0"/>
              </a:rPr>
              <a:t>How does it work?</a:t>
            </a:r>
          </a:p>
          <a:p>
            <a:r>
              <a:rPr lang="en-US" sz="3600" dirty="0">
                <a:latin typeface="Inter" panose="020B0502030000000004" pitchFamily="34" charset="0"/>
                <a:ea typeface="Inter" panose="020B0502030000000004" pitchFamily="34" charset="0"/>
              </a:rPr>
              <a:t>What does it mean for Customer Success?</a:t>
            </a:r>
          </a:p>
        </p:txBody>
      </p:sp>
    </p:spTree>
    <p:extLst>
      <p:ext uri="{BB962C8B-B14F-4D97-AF65-F5344CB8AC3E}">
        <p14:creationId xmlns:p14="http://schemas.microsoft.com/office/powerpoint/2010/main" val="29697215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AEC18B-4A28-404C-BD52-75B82A08C68D}"/>
              </a:ext>
            </a:extLst>
          </p:cNvPr>
          <p:cNvSpPr txBox="1"/>
          <p:nvPr/>
        </p:nvSpPr>
        <p:spPr>
          <a:xfrm>
            <a:off x="685800" y="800100"/>
            <a:ext cx="6972300" cy="369332"/>
          </a:xfrm>
          <a:prstGeom prst="rect">
            <a:avLst/>
          </a:prstGeom>
          <a:noFill/>
        </p:spPr>
        <p:txBody>
          <a:bodyPr wrap="square" rtlCol="0">
            <a:spAutoFit/>
          </a:bodyPr>
          <a:lstStyle/>
          <a:p>
            <a:r>
              <a:rPr lang="en-US" dirty="0">
                <a:latin typeface="Inter" panose="020B0502030000000004" pitchFamily="34" charset="0"/>
                <a:ea typeface="Inter" panose="020B0502030000000004" pitchFamily="34" charset="0"/>
                <a:cs typeface="Inter" panose="020B0502030000000004" pitchFamily="34" charset="0"/>
              </a:rPr>
              <a:t>Old days…</a:t>
            </a:r>
          </a:p>
        </p:txBody>
      </p:sp>
      <p:sp>
        <p:nvSpPr>
          <p:cNvPr id="3" name="Rectangle 2">
            <a:extLst>
              <a:ext uri="{FF2B5EF4-FFF2-40B4-BE49-F238E27FC236}">
                <a16:creationId xmlns:a16="http://schemas.microsoft.com/office/drawing/2014/main" id="{7840714F-B6AD-1B4D-9443-238320A26F27}"/>
              </a:ext>
            </a:extLst>
          </p:cNvPr>
          <p:cNvSpPr/>
          <p:nvPr/>
        </p:nvSpPr>
        <p:spPr>
          <a:xfrm>
            <a:off x="685800" y="2057400"/>
            <a:ext cx="2838450" cy="704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Inter" panose="020B0502030000000004" pitchFamily="34" charset="0"/>
                <a:ea typeface="Inter" panose="020B0502030000000004" pitchFamily="34" charset="0"/>
                <a:cs typeface="Inter" panose="020B0502030000000004" pitchFamily="34" charset="0"/>
              </a:rPr>
              <a:t>Prospects</a:t>
            </a:r>
          </a:p>
        </p:txBody>
      </p:sp>
      <p:sp>
        <p:nvSpPr>
          <p:cNvPr id="4" name="Rectangle 3">
            <a:extLst>
              <a:ext uri="{FF2B5EF4-FFF2-40B4-BE49-F238E27FC236}">
                <a16:creationId xmlns:a16="http://schemas.microsoft.com/office/drawing/2014/main" id="{F696F6F6-4744-BD4B-B836-02B9E3ADCF16}"/>
              </a:ext>
            </a:extLst>
          </p:cNvPr>
          <p:cNvSpPr/>
          <p:nvPr/>
        </p:nvSpPr>
        <p:spPr>
          <a:xfrm>
            <a:off x="4495800" y="2066925"/>
            <a:ext cx="2838450" cy="704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Inter" panose="020B0502030000000004" pitchFamily="34" charset="0"/>
                <a:ea typeface="Inter" panose="020B0502030000000004" pitchFamily="34" charset="0"/>
                <a:cs typeface="Inter" panose="020B0502030000000004" pitchFamily="34" charset="0"/>
              </a:rPr>
              <a:t>Users</a:t>
            </a:r>
          </a:p>
        </p:txBody>
      </p:sp>
      <p:sp>
        <p:nvSpPr>
          <p:cNvPr id="5" name="Rectangle 4">
            <a:extLst>
              <a:ext uri="{FF2B5EF4-FFF2-40B4-BE49-F238E27FC236}">
                <a16:creationId xmlns:a16="http://schemas.microsoft.com/office/drawing/2014/main" id="{ED98B617-DB54-D047-8785-864BE5ABD580}"/>
              </a:ext>
            </a:extLst>
          </p:cNvPr>
          <p:cNvSpPr/>
          <p:nvPr/>
        </p:nvSpPr>
        <p:spPr>
          <a:xfrm>
            <a:off x="8305800" y="2066925"/>
            <a:ext cx="2838450" cy="704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Inter" panose="020B0502030000000004" pitchFamily="34" charset="0"/>
                <a:ea typeface="Inter" panose="020B0502030000000004" pitchFamily="34" charset="0"/>
                <a:cs typeface="Inter" panose="020B0502030000000004" pitchFamily="34" charset="0"/>
              </a:rPr>
              <a:t>Contract-Signers</a:t>
            </a:r>
          </a:p>
        </p:txBody>
      </p:sp>
      <p:sp>
        <p:nvSpPr>
          <p:cNvPr id="6" name="TextBox 5">
            <a:extLst>
              <a:ext uri="{FF2B5EF4-FFF2-40B4-BE49-F238E27FC236}">
                <a16:creationId xmlns:a16="http://schemas.microsoft.com/office/drawing/2014/main" id="{61435299-7DF8-4A41-A2D1-208C43EC16FF}"/>
              </a:ext>
            </a:extLst>
          </p:cNvPr>
          <p:cNvSpPr txBox="1"/>
          <p:nvPr/>
        </p:nvSpPr>
        <p:spPr>
          <a:xfrm>
            <a:off x="533400" y="3244334"/>
            <a:ext cx="3143250" cy="2585323"/>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Inter" panose="020B0502030000000004" pitchFamily="34" charset="0"/>
                <a:ea typeface="Inter" panose="020B0502030000000004" pitchFamily="34" charset="0"/>
                <a:cs typeface="Inter" panose="020B0502030000000004" pitchFamily="34" charset="0"/>
              </a:rPr>
              <a:t>Marketing and sales</a:t>
            </a:r>
          </a:p>
          <a:p>
            <a:pPr marL="285750" indent="-285750">
              <a:buFont typeface="Arial" panose="020B0604020202020204" pitchFamily="34" charset="0"/>
              <a:buChar char="•"/>
            </a:pPr>
            <a:endParaRPr lang="en-US" dirty="0">
              <a:latin typeface="Inter" panose="020B0502030000000004" pitchFamily="34" charset="0"/>
              <a:ea typeface="Inter" panose="020B0502030000000004" pitchFamily="34" charset="0"/>
              <a:cs typeface="Inter" panose="020B0502030000000004" pitchFamily="34" charset="0"/>
            </a:endParaRPr>
          </a:p>
          <a:p>
            <a:pPr marL="285750" indent="-285750">
              <a:buFont typeface="Arial" panose="020B0604020202020204" pitchFamily="34" charset="0"/>
              <a:buChar char="•"/>
            </a:pPr>
            <a:endParaRPr lang="en-US" dirty="0">
              <a:latin typeface="Inter" panose="020B0502030000000004" pitchFamily="34" charset="0"/>
              <a:ea typeface="Inter" panose="020B0502030000000004" pitchFamily="34" charset="0"/>
              <a:cs typeface="Inter" panose="020B0502030000000004" pitchFamily="34" charset="0"/>
            </a:endParaRPr>
          </a:p>
          <a:p>
            <a:pPr marL="285750" indent="-285750">
              <a:buFont typeface="Arial" panose="020B0604020202020204" pitchFamily="34" charset="0"/>
              <a:buChar char="•"/>
            </a:pPr>
            <a:endParaRPr lang="en-US" dirty="0">
              <a:latin typeface="Inter" panose="020B0502030000000004" pitchFamily="34" charset="0"/>
              <a:ea typeface="Inter" panose="020B0502030000000004" pitchFamily="34" charset="0"/>
              <a:cs typeface="Inter" panose="020B0502030000000004" pitchFamily="34" charset="0"/>
            </a:endParaRPr>
          </a:p>
          <a:p>
            <a:pPr marL="285750" indent="-285750">
              <a:buFont typeface="Arial" panose="020B0604020202020204" pitchFamily="34" charset="0"/>
              <a:buChar char="•"/>
            </a:pPr>
            <a:endParaRPr lang="en-US" dirty="0">
              <a:latin typeface="Inter" panose="020B0502030000000004" pitchFamily="34" charset="0"/>
              <a:ea typeface="Inter" panose="020B0502030000000004" pitchFamily="34" charset="0"/>
              <a:cs typeface="Inter" panose="020B0502030000000004" pitchFamily="34" charset="0"/>
            </a:endParaRPr>
          </a:p>
          <a:p>
            <a:pPr marL="285750" indent="-285750">
              <a:buFont typeface="Arial" panose="020B0604020202020204" pitchFamily="34" charset="0"/>
              <a:buChar char="•"/>
            </a:pPr>
            <a:r>
              <a:rPr lang="en-US" dirty="0">
                <a:latin typeface="Inter" panose="020B0502030000000004" pitchFamily="34" charset="0"/>
                <a:ea typeface="Inter" panose="020B0502030000000004" pitchFamily="34" charset="0"/>
                <a:cs typeface="Inter" panose="020B0502030000000004" pitchFamily="34" charset="0"/>
              </a:rPr>
              <a:t>Goal is to move them further along the funnel and convert them</a:t>
            </a:r>
          </a:p>
          <a:p>
            <a:endParaRPr lang="en-US" dirty="0">
              <a:latin typeface="Inter" panose="020B0502030000000004" pitchFamily="34" charset="0"/>
              <a:ea typeface="Inter" panose="020B0502030000000004" pitchFamily="34" charset="0"/>
              <a:cs typeface="Inter" panose="020B0502030000000004" pitchFamily="34" charset="0"/>
            </a:endParaRPr>
          </a:p>
        </p:txBody>
      </p:sp>
      <p:sp>
        <p:nvSpPr>
          <p:cNvPr id="7" name="TextBox 6">
            <a:extLst>
              <a:ext uri="{FF2B5EF4-FFF2-40B4-BE49-F238E27FC236}">
                <a16:creationId xmlns:a16="http://schemas.microsoft.com/office/drawing/2014/main" id="{355DEC35-0841-C94A-809F-15C640DBCD08}"/>
              </a:ext>
            </a:extLst>
          </p:cNvPr>
          <p:cNvSpPr txBox="1"/>
          <p:nvPr/>
        </p:nvSpPr>
        <p:spPr>
          <a:xfrm>
            <a:off x="4495800" y="3244334"/>
            <a:ext cx="3143250" cy="2585323"/>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Inter" panose="020B0502030000000004" pitchFamily="34" charset="0"/>
                <a:ea typeface="Inter" panose="020B0502030000000004" pitchFamily="34" charset="0"/>
                <a:cs typeface="Inter" panose="020B0502030000000004" pitchFamily="34" charset="0"/>
              </a:rPr>
              <a:t>Customer Success</a:t>
            </a:r>
          </a:p>
          <a:p>
            <a:endParaRPr lang="en-US" dirty="0">
              <a:latin typeface="Inter" panose="020B0502030000000004" pitchFamily="34" charset="0"/>
              <a:ea typeface="Inter" panose="020B0502030000000004" pitchFamily="34" charset="0"/>
              <a:cs typeface="Inter" panose="020B0502030000000004" pitchFamily="34" charset="0"/>
            </a:endParaRPr>
          </a:p>
          <a:p>
            <a:endParaRPr lang="en-US" dirty="0">
              <a:latin typeface="Inter" panose="020B0502030000000004" pitchFamily="34" charset="0"/>
              <a:ea typeface="Inter" panose="020B0502030000000004" pitchFamily="34" charset="0"/>
              <a:cs typeface="Inter" panose="020B0502030000000004" pitchFamily="34" charset="0"/>
            </a:endParaRPr>
          </a:p>
          <a:p>
            <a:endParaRPr lang="en-US" dirty="0">
              <a:latin typeface="Inter" panose="020B0502030000000004" pitchFamily="34" charset="0"/>
              <a:ea typeface="Inter" panose="020B0502030000000004" pitchFamily="34" charset="0"/>
              <a:cs typeface="Inter" panose="020B0502030000000004" pitchFamily="34" charset="0"/>
            </a:endParaRPr>
          </a:p>
          <a:p>
            <a:endParaRPr lang="en-US" dirty="0">
              <a:latin typeface="Inter" panose="020B0502030000000004" pitchFamily="34" charset="0"/>
              <a:ea typeface="Inter" panose="020B0502030000000004" pitchFamily="34" charset="0"/>
              <a:cs typeface="Inter" panose="020B0502030000000004" pitchFamily="34" charset="0"/>
            </a:endParaRPr>
          </a:p>
          <a:p>
            <a:pPr marL="285750" indent="-285750">
              <a:buFont typeface="Arial" panose="020B0604020202020204" pitchFamily="34" charset="0"/>
              <a:buChar char="•"/>
            </a:pPr>
            <a:r>
              <a:rPr lang="en-US" dirty="0">
                <a:latin typeface="Inter" panose="020B0502030000000004" pitchFamily="34" charset="0"/>
                <a:ea typeface="Inter" panose="020B0502030000000004" pitchFamily="34" charset="0"/>
                <a:cs typeface="Inter" panose="020B0502030000000004" pitchFamily="34" charset="0"/>
              </a:rPr>
              <a:t>Keep them achieving outcomes</a:t>
            </a:r>
          </a:p>
          <a:p>
            <a:pPr marL="285750" indent="-285750">
              <a:buFont typeface="Arial" panose="020B0604020202020204" pitchFamily="34" charset="0"/>
              <a:buChar char="•"/>
            </a:pPr>
            <a:r>
              <a:rPr lang="en-US" dirty="0">
                <a:latin typeface="Inter" panose="020B0502030000000004" pitchFamily="34" charset="0"/>
                <a:ea typeface="Inter" panose="020B0502030000000004" pitchFamily="34" charset="0"/>
                <a:cs typeface="Inter" panose="020B0502030000000004" pitchFamily="34" charset="0"/>
              </a:rPr>
              <a:t>Retention</a:t>
            </a:r>
          </a:p>
          <a:p>
            <a:endParaRPr lang="en-US" dirty="0">
              <a:latin typeface="Inter" panose="020B0502030000000004" pitchFamily="34" charset="0"/>
              <a:ea typeface="Inter" panose="020B0502030000000004" pitchFamily="34" charset="0"/>
              <a:cs typeface="Inter" panose="020B0502030000000004" pitchFamily="34" charset="0"/>
            </a:endParaRPr>
          </a:p>
        </p:txBody>
      </p:sp>
      <p:sp>
        <p:nvSpPr>
          <p:cNvPr id="8" name="TextBox 7">
            <a:extLst>
              <a:ext uri="{FF2B5EF4-FFF2-40B4-BE49-F238E27FC236}">
                <a16:creationId xmlns:a16="http://schemas.microsoft.com/office/drawing/2014/main" id="{99F22640-B018-9B41-AE04-114DD8880584}"/>
              </a:ext>
            </a:extLst>
          </p:cNvPr>
          <p:cNvSpPr txBox="1"/>
          <p:nvPr/>
        </p:nvSpPr>
        <p:spPr>
          <a:xfrm>
            <a:off x="8153400" y="3244334"/>
            <a:ext cx="3143250" cy="2585323"/>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Inter" panose="020B0502030000000004" pitchFamily="34" charset="0"/>
                <a:ea typeface="Inter" panose="020B0502030000000004" pitchFamily="34" charset="0"/>
                <a:cs typeface="Inter" panose="020B0502030000000004" pitchFamily="34" charset="0"/>
              </a:rPr>
              <a:t>Sales</a:t>
            </a:r>
          </a:p>
          <a:p>
            <a:pPr marL="285750" indent="-285750">
              <a:buFont typeface="Arial" panose="020B0604020202020204" pitchFamily="34" charset="0"/>
              <a:buChar char="•"/>
            </a:pPr>
            <a:endParaRPr lang="en-US" dirty="0">
              <a:latin typeface="Inter" panose="020B0502030000000004" pitchFamily="34" charset="0"/>
              <a:ea typeface="Inter" panose="020B0502030000000004" pitchFamily="34" charset="0"/>
              <a:cs typeface="Inter" panose="020B0502030000000004" pitchFamily="34" charset="0"/>
            </a:endParaRPr>
          </a:p>
          <a:p>
            <a:pPr marL="285750" indent="-285750">
              <a:buFont typeface="Arial" panose="020B0604020202020204" pitchFamily="34" charset="0"/>
              <a:buChar char="•"/>
            </a:pPr>
            <a:endParaRPr lang="en-US" dirty="0">
              <a:latin typeface="Inter" panose="020B0502030000000004" pitchFamily="34" charset="0"/>
              <a:ea typeface="Inter" panose="020B0502030000000004" pitchFamily="34" charset="0"/>
              <a:cs typeface="Inter" panose="020B0502030000000004" pitchFamily="34" charset="0"/>
            </a:endParaRPr>
          </a:p>
          <a:p>
            <a:pPr marL="285750" indent="-285750">
              <a:buFont typeface="Arial" panose="020B0604020202020204" pitchFamily="34" charset="0"/>
              <a:buChar char="•"/>
            </a:pPr>
            <a:endParaRPr lang="en-US" dirty="0">
              <a:latin typeface="Inter" panose="020B0502030000000004" pitchFamily="34" charset="0"/>
              <a:ea typeface="Inter" panose="020B0502030000000004" pitchFamily="34" charset="0"/>
              <a:cs typeface="Inter" panose="020B0502030000000004" pitchFamily="34" charset="0"/>
            </a:endParaRPr>
          </a:p>
          <a:p>
            <a:pPr marL="285750" indent="-285750">
              <a:buFont typeface="Arial" panose="020B0604020202020204" pitchFamily="34" charset="0"/>
              <a:buChar char="•"/>
            </a:pPr>
            <a:endParaRPr lang="en-US" dirty="0">
              <a:latin typeface="Inter" panose="020B0502030000000004" pitchFamily="34" charset="0"/>
              <a:ea typeface="Inter" panose="020B0502030000000004" pitchFamily="34" charset="0"/>
              <a:cs typeface="Inter" panose="020B0502030000000004" pitchFamily="34" charset="0"/>
            </a:endParaRPr>
          </a:p>
          <a:p>
            <a:pPr marL="285750" indent="-285750">
              <a:buFont typeface="Arial" panose="020B0604020202020204" pitchFamily="34" charset="0"/>
              <a:buChar char="•"/>
            </a:pPr>
            <a:r>
              <a:rPr lang="en-US" dirty="0">
                <a:latin typeface="Inter" panose="020B0502030000000004" pitchFamily="34" charset="0"/>
                <a:ea typeface="Inter" panose="020B0502030000000004" pitchFamily="34" charset="0"/>
                <a:cs typeface="Inter" panose="020B0502030000000004" pitchFamily="34" charset="0"/>
              </a:rPr>
              <a:t>Goal is to keep the accounts and upgrade/expand them</a:t>
            </a:r>
          </a:p>
          <a:p>
            <a:endParaRPr lang="en-US" dirty="0">
              <a:latin typeface="Inter" panose="020B0502030000000004" pitchFamily="34" charset="0"/>
              <a:ea typeface="Inter" panose="020B0502030000000004" pitchFamily="34" charset="0"/>
              <a:cs typeface="Inter" panose="020B0502030000000004" pitchFamily="34" charset="0"/>
            </a:endParaRPr>
          </a:p>
        </p:txBody>
      </p:sp>
      <p:sp>
        <p:nvSpPr>
          <p:cNvPr id="9" name="TextBox 8">
            <a:extLst>
              <a:ext uri="{FF2B5EF4-FFF2-40B4-BE49-F238E27FC236}">
                <a16:creationId xmlns:a16="http://schemas.microsoft.com/office/drawing/2014/main" id="{E67CEF3B-060E-9341-9A0B-687891E04DD8}"/>
              </a:ext>
            </a:extLst>
          </p:cNvPr>
          <p:cNvSpPr txBox="1"/>
          <p:nvPr/>
        </p:nvSpPr>
        <p:spPr>
          <a:xfrm>
            <a:off x="1295400" y="1466850"/>
            <a:ext cx="2381250" cy="369332"/>
          </a:xfrm>
          <a:prstGeom prst="rect">
            <a:avLst/>
          </a:prstGeom>
          <a:noFill/>
        </p:spPr>
        <p:txBody>
          <a:bodyPr wrap="square" rtlCol="0">
            <a:spAutoFit/>
          </a:bodyPr>
          <a:lstStyle/>
          <a:p>
            <a:r>
              <a:rPr lang="en-US" i="1" dirty="0">
                <a:solidFill>
                  <a:schemeClr val="bg1">
                    <a:lumMod val="50000"/>
                  </a:schemeClr>
                </a:solidFill>
                <a:latin typeface="Inter" panose="020B0502030000000004" pitchFamily="34" charset="0"/>
                <a:ea typeface="Inter" panose="020B0502030000000004" pitchFamily="34" charset="0"/>
                <a:cs typeface="Inter" panose="020B0502030000000004" pitchFamily="34" charset="0"/>
              </a:rPr>
              <a:t>Acquisition</a:t>
            </a:r>
          </a:p>
        </p:txBody>
      </p:sp>
      <p:sp>
        <p:nvSpPr>
          <p:cNvPr id="10" name="TextBox 9">
            <a:extLst>
              <a:ext uri="{FF2B5EF4-FFF2-40B4-BE49-F238E27FC236}">
                <a16:creationId xmlns:a16="http://schemas.microsoft.com/office/drawing/2014/main" id="{4E6E8AAD-F90B-034C-8D8E-489F277048FC}"/>
              </a:ext>
            </a:extLst>
          </p:cNvPr>
          <p:cNvSpPr txBox="1"/>
          <p:nvPr/>
        </p:nvSpPr>
        <p:spPr>
          <a:xfrm>
            <a:off x="5086350" y="1441966"/>
            <a:ext cx="2381250" cy="369332"/>
          </a:xfrm>
          <a:prstGeom prst="rect">
            <a:avLst/>
          </a:prstGeom>
          <a:noFill/>
        </p:spPr>
        <p:txBody>
          <a:bodyPr wrap="square" rtlCol="0">
            <a:spAutoFit/>
          </a:bodyPr>
          <a:lstStyle/>
          <a:p>
            <a:r>
              <a:rPr lang="en-US" i="1" dirty="0">
                <a:solidFill>
                  <a:schemeClr val="bg1">
                    <a:lumMod val="50000"/>
                  </a:schemeClr>
                </a:solidFill>
                <a:latin typeface="Inter" panose="020B0502030000000004" pitchFamily="34" charset="0"/>
                <a:ea typeface="Inter" panose="020B0502030000000004" pitchFamily="34" charset="0"/>
                <a:cs typeface="Inter" panose="020B0502030000000004" pitchFamily="34" charset="0"/>
              </a:rPr>
              <a:t>Conversion</a:t>
            </a:r>
          </a:p>
        </p:txBody>
      </p:sp>
      <p:sp>
        <p:nvSpPr>
          <p:cNvPr id="11" name="TextBox 10">
            <a:extLst>
              <a:ext uri="{FF2B5EF4-FFF2-40B4-BE49-F238E27FC236}">
                <a16:creationId xmlns:a16="http://schemas.microsoft.com/office/drawing/2014/main" id="{2A83D029-1B2C-3442-9D65-4887E5CA0670}"/>
              </a:ext>
            </a:extLst>
          </p:cNvPr>
          <p:cNvSpPr txBox="1"/>
          <p:nvPr/>
        </p:nvSpPr>
        <p:spPr>
          <a:xfrm>
            <a:off x="8915400" y="1409700"/>
            <a:ext cx="2381250" cy="369332"/>
          </a:xfrm>
          <a:prstGeom prst="rect">
            <a:avLst/>
          </a:prstGeom>
          <a:noFill/>
        </p:spPr>
        <p:txBody>
          <a:bodyPr wrap="square" rtlCol="0">
            <a:spAutoFit/>
          </a:bodyPr>
          <a:lstStyle/>
          <a:p>
            <a:r>
              <a:rPr lang="en-US" i="1" dirty="0">
                <a:solidFill>
                  <a:schemeClr val="bg1">
                    <a:lumMod val="50000"/>
                  </a:schemeClr>
                </a:solidFill>
                <a:latin typeface="Inter" panose="020B0502030000000004" pitchFamily="34" charset="0"/>
                <a:ea typeface="Inter" panose="020B0502030000000004" pitchFamily="34" charset="0"/>
                <a:cs typeface="Inter" panose="020B0502030000000004" pitchFamily="34" charset="0"/>
              </a:rPr>
              <a:t>Expansion</a:t>
            </a:r>
          </a:p>
        </p:txBody>
      </p:sp>
    </p:spTree>
    <p:extLst>
      <p:ext uri="{BB962C8B-B14F-4D97-AF65-F5344CB8AC3E}">
        <p14:creationId xmlns:p14="http://schemas.microsoft.com/office/powerpoint/2010/main" val="1282341845"/>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40714F-B6AD-1B4D-9443-238320A26F27}"/>
              </a:ext>
            </a:extLst>
          </p:cNvPr>
          <p:cNvSpPr/>
          <p:nvPr/>
        </p:nvSpPr>
        <p:spPr>
          <a:xfrm>
            <a:off x="685800" y="2552700"/>
            <a:ext cx="10248900" cy="704850"/>
          </a:xfrm>
          <a:prstGeom prst="rect">
            <a:avLst/>
          </a:prstGeom>
          <a:solidFill>
            <a:srgbClr val="406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Inter" panose="020B0502030000000004" pitchFamily="34" charset="0"/>
                <a:ea typeface="Inter" panose="020B0502030000000004" pitchFamily="34" charset="0"/>
                <a:cs typeface="Inter" panose="020B0502030000000004" pitchFamily="34" charset="0"/>
              </a:rPr>
              <a:t>Users</a:t>
            </a:r>
          </a:p>
        </p:txBody>
      </p:sp>
      <p:sp>
        <p:nvSpPr>
          <p:cNvPr id="9" name="TextBox 8">
            <a:extLst>
              <a:ext uri="{FF2B5EF4-FFF2-40B4-BE49-F238E27FC236}">
                <a16:creationId xmlns:a16="http://schemas.microsoft.com/office/drawing/2014/main" id="{9001FA4C-229F-0C46-BF01-1461DCE5C141}"/>
              </a:ext>
            </a:extLst>
          </p:cNvPr>
          <p:cNvSpPr txBox="1"/>
          <p:nvPr/>
        </p:nvSpPr>
        <p:spPr>
          <a:xfrm>
            <a:off x="1143000" y="3676650"/>
            <a:ext cx="9124950" cy="2031325"/>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Inter" panose="020B0502030000000004" pitchFamily="34" charset="0"/>
                <a:ea typeface="Inter" panose="020B0502030000000004" pitchFamily="34" charset="0"/>
                <a:cs typeface="Inter" panose="020B0502030000000004" pitchFamily="34" charset="0"/>
              </a:rPr>
              <a:t>Everyone is a user at a different stage in their relationship with the product</a:t>
            </a:r>
          </a:p>
          <a:p>
            <a:pPr marL="285750" indent="-285750">
              <a:buFont typeface="Arial" panose="020B0604020202020204" pitchFamily="34" charset="0"/>
              <a:buChar char="•"/>
            </a:pPr>
            <a:r>
              <a:rPr lang="en-US" dirty="0">
                <a:latin typeface="Inter" panose="020B0502030000000004" pitchFamily="34" charset="0"/>
                <a:ea typeface="Inter" panose="020B0502030000000004" pitchFamily="34" charset="0"/>
                <a:cs typeface="Inter" panose="020B0502030000000004" pitchFamily="34" charset="0"/>
              </a:rPr>
              <a:t>There’s a larger user base because everyone who wants to try it out is now a user</a:t>
            </a:r>
          </a:p>
          <a:p>
            <a:pPr marL="285750" indent="-285750">
              <a:buFont typeface="Arial" panose="020B0604020202020204" pitchFamily="34" charset="0"/>
              <a:buChar char="•"/>
            </a:pPr>
            <a:r>
              <a:rPr lang="en-US" dirty="0">
                <a:latin typeface="Inter" panose="020B0502030000000004" pitchFamily="34" charset="0"/>
                <a:ea typeface="Inter" panose="020B0502030000000004" pitchFamily="34" charset="0"/>
                <a:cs typeface="Inter" panose="020B0502030000000004" pitchFamily="34" charset="0"/>
              </a:rPr>
              <a:t>Goals remain the same: Move the free users along in the funnel, help them achieve outcomes, upgrade and expand</a:t>
            </a:r>
          </a:p>
          <a:p>
            <a:pPr marL="285750" indent="-285750">
              <a:buFont typeface="Arial" panose="020B0604020202020204" pitchFamily="34" charset="0"/>
              <a:buChar char="•"/>
            </a:pPr>
            <a:endParaRPr lang="en-US" dirty="0">
              <a:latin typeface="Inter" panose="020B0502030000000004" pitchFamily="34" charset="0"/>
              <a:ea typeface="Inter" panose="020B0502030000000004" pitchFamily="34" charset="0"/>
              <a:cs typeface="Inter" panose="020B0502030000000004" pitchFamily="34" charset="0"/>
            </a:endParaRPr>
          </a:p>
          <a:p>
            <a:pPr marL="285750" indent="-285750">
              <a:buFont typeface="Arial" panose="020B0604020202020204" pitchFamily="34" charset="0"/>
              <a:buChar char="•"/>
            </a:pPr>
            <a:endParaRPr lang="en-US" dirty="0">
              <a:latin typeface="Inter" panose="020B0502030000000004" pitchFamily="34" charset="0"/>
              <a:ea typeface="Inter" panose="020B0502030000000004" pitchFamily="34" charset="0"/>
              <a:cs typeface="Inter" panose="020B0502030000000004" pitchFamily="34" charset="0"/>
            </a:endParaRPr>
          </a:p>
        </p:txBody>
      </p:sp>
      <p:sp>
        <p:nvSpPr>
          <p:cNvPr id="10" name="TextBox 9">
            <a:extLst>
              <a:ext uri="{FF2B5EF4-FFF2-40B4-BE49-F238E27FC236}">
                <a16:creationId xmlns:a16="http://schemas.microsoft.com/office/drawing/2014/main" id="{EF16F5DB-D113-5243-BC71-86C8DE273340}"/>
              </a:ext>
            </a:extLst>
          </p:cNvPr>
          <p:cNvSpPr txBox="1"/>
          <p:nvPr/>
        </p:nvSpPr>
        <p:spPr>
          <a:xfrm>
            <a:off x="1295400" y="1962150"/>
            <a:ext cx="2381250" cy="369332"/>
          </a:xfrm>
          <a:prstGeom prst="rect">
            <a:avLst/>
          </a:prstGeom>
          <a:noFill/>
        </p:spPr>
        <p:txBody>
          <a:bodyPr wrap="square" rtlCol="0">
            <a:spAutoFit/>
          </a:bodyPr>
          <a:lstStyle/>
          <a:p>
            <a:r>
              <a:rPr lang="en-US" i="1" dirty="0">
                <a:solidFill>
                  <a:schemeClr val="bg1">
                    <a:lumMod val="50000"/>
                  </a:schemeClr>
                </a:solidFill>
                <a:latin typeface="Inter" panose="020B0502030000000004" pitchFamily="34" charset="0"/>
                <a:ea typeface="Inter" panose="020B0502030000000004" pitchFamily="34" charset="0"/>
                <a:cs typeface="Inter" panose="020B0502030000000004" pitchFamily="34" charset="0"/>
              </a:rPr>
              <a:t>Acquisition</a:t>
            </a:r>
          </a:p>
        </p:txBody>
      </p:sp>
      <p:sp>
        <p:nvSpPr>
          <p:cNvPr id="11" name="TextBox 10">
            <a:extLst>
              <a:ext uri="{FF2B5EF4-FFF2-40B4-BE49-F238E27FC236}">
                <a16:creationId xmlns:a16="http://schemas.microsoft.com/office/drawing/2014/main" id="{4B1B9C15-20BE-C94D-8A6D-BC579FD30B25}"/>
              </a:ext>
            </a:extLst>
          </p:cNvPr>
          <p:cNvSpPr txBox="1"/>
          <p:nvPr/>
        </p:nvSpPr>
        <p:spPr>
          <a:xfrm>
            <a:off x="5086350" y="1937266"/>
            <a:ext cx="2381250" cy="369332"/>
          </a:xfrm>
          <a:prstGeom prst="rect">
            <a:avLst/>
          </a:prstGeom>
          <a:noFill/>
        </p:spPr>
        <p:txBody>
          <a:bodyPr wrap="square" rtlCol="0">
            <a:spAutoFit/>
          </a:bodyPr>
          <a:lstStyle/>
          <a:p>
            <a:r>
              <a:rPr lang="en-US" i="1" dirty="0">
                <a:solidFill>
                  <a:schemeClr val="bg1">
                    <a:lumMod val="50000"/>
                  </a:schemeClr>
                </a:solidFill>
                <a:latin typeface="Inter" panose="020B0502030000000004" pitchFamily="34" charset="0"/>
                <a:ea typeface="Inter" panose="020B0502030000000004" pitchFamily="34" charset="0"/>
                <a:cs typeface="Inter" panose="020B0502030000000004" pitchFamily="34" charset="0"/>
              </a:rPr>
              <a:t>Conversion</a:t>
            </a:r>
          </a:p>
        </p:txBody>
      </p:sp>
      <p:sp>
        <p:nvSpPr>
          <p:cNvPr id="12" name="TextBox 11">
            <a:extLst>
              <a:ext uri="{FF2B5EF4-FFF2-40B4-BE49-F238E27FC236}">
                <a16:creationId xmlns:a16="http://schemas.microsoft.com/office/drawing/2014/main" id="{D7EF1612-93E4-0144-A5D2-8FB6C411402F}"/>
              </a:ext>
            </a:extLst>
          </p:cNvPr>
          <p:cNvSpPr txBox="1"/>
          <p:nvPr/>
        </p:nvSpPr>
        <p:spPr>
          <a:xfrm>
            <a:off x="8915400" y="1905000"/>
            <a:ext cx="2381250" cy="369332"/>
          </a:xfrm>
          <a:prstGeom prst="rect">
            <a:avLst/>
          </a:prstGeom>
          <a:noFill/>
        </p:spPr>
        <p:txBody>
          <a:bodyPr wrap="square" rtlCol="0">
            <a:spAutoFit/>
          </a:bodyPr>
          <a:lstStyle/>
          <a:p>
            <a:r>
              <a:rPr lang="en-US" i="1" dirty="0">
                <a:solidFill>
                  <a:schemeClr val="bg1">
                    <a:lumMod val="50000"/>
                  </a:schemeClr>
                </a:solidFill>
                <a:latin typeface="Inter" panose="020B0502030000000004" pitchFamily="34" charset="0"/>
                <a:ea typeface="Inter" panose="020B0502030000000004" pitchFamily="34" charset="0"/>
                <a:cs typeface="Inter" panose="020B0502030000000004" pitchFamily="34" charset="0"/>
              </a:rPr>
              <a:t>Expansion</a:t>
            </a:r>
          </a:p>
        </p:txBody>
      </p:sp>
      <p:sp>
        <p:nvSpPr>
          <p:cNvPr id="13" name="Rectangle 12">
            <a:extLst>
              <a:ext uri="{FF2B5EF4-FFF2-40B4-BE49-F238E27FC236}">
                <a16:creationId xmlns:a16="http://schemas.microsoft.com/office/drawing/2014/main" id="{E01AFBF1-32FE-164E-9988-F184FD5309F5}"/>
              </a:ext>
            </a:extLst>
          </p:cNvPr>
          <p:cNvSpPr/>
          <p:nvPr/>
        </p:nvSpPr>
        <p:spPr>
          <a:xfrm>
            <a:off x="980017" y="635803"/>
            <a:ext cx="7959228" cy="677108"/>
          </a:xfrm>
          <a:prstGeom prst="rect">
            <a:avLst/>
          </a:prstGeom>
        </p:spPr>
        <p:txBody>
          <a:bodyPr wrap="square" lIns="0" tIns="0" rIns="0" bIns="0">
            <a:spAutoFit/>
          </a:bodyPr>
          <a:lstStyle/>
          <a:p>
            <a:r>
              <a:rPr lang="en-US" sz="4400" dirty="0">
                <a:latin typeface="Inter" panose="020B0502030000000004" pitchFamily="34" charset="0"/>
                <a:ea typeface="Inter" panose="020B0502030000000004" pitchFamily="34" charset="0"/>
              </a:rPr>
              <a:t>The New Days</a:t>
            </a:r>
          </a:p>
        </p:txBody>
      </p:sp>
    </p:spTree>
    <p:extLst>
      <p:ext uri="{BB962C8B-B14F-4D97-AF65-F5344CB8AC3E}">
        <p14:creationId xmlns:p14="http://schemas.microsoft.com/office/powerpoint/2010/main" val="299374367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C55567FF-A3DF-7648-8AD5-30E606FD0FF5}"/>
              </a:ext>
            </a:extLst>
          </p:cNvPr>
          <p:cNvSpPr/>
          <p:nvPr/>
        </p:nvSpPr>
        <p:spPr>
          <a:xfrm>
            <a:off x="5015198" y="3023851"/>
            <a:ext cx="1194105" cy="317499"/>
          </a:xfrm>
          <a:prstGeom prst="roundRect">
            <a:avLst/>
          </a:prstGeom>
          <a:solidFill>
            <a:srgbClr val="E1DBF7"/>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3" name="Rectangle 2">
            <a:extLst>
              <a:ext uri="{FF2B5EF4-FFF2-40B4-BE49-F238E27FC236}">
                <a16:creationId xmlns:a16="http://schemas.microsoft.com/office/drawing/2014/main" id="{11B210B7-1F3B-4F42-AD5B-A379FACD6B79}"/>
              </a:ext>
            </a:extLst>
          </p:cNvPr>
          <p:cNvSpPr/>
          <p:nvPr/>
        </p:nvSpPr>
        <p:spPr>
          <a:xfrm>
            <a:off x="5172508" y="4174922"/>
            <a:ext cx="1766830" cy="646331"/>
          </a:xfrm>
          <a:prstGeom prst="rect">
            <a:avLst/>
          </a:prstGeom>
        </p:spPr>
        <p:txBody>
          <a:bodyPr wrap="none">
            <a:spAutoFit/>
          </a:bodyPr>
          <a:lstStyle/>
          <a:p>
            <a:r>
              <a:rPr lang="en-US" dirty="0">
                <a:solidFill>
                  <a:srgbClr val="715CDA"/>
                </a:solidFill>
                <a:latin typeface="Sequel Sans Book Head" panose="020B0503050000020004" pitchFamily="34" charset="77"/>
              </a:rPr>
              <a:t>How to acquire </a:t>
            </a:r>
            <a:br>
              <a:rPr lang="en-US" dirty="0">
                <a:solidFill>
                  <a:srgbClr val="715CDA"/>
                </a:solidFill>
                <a:latin typeface="Sequel Sans Book Head" panose="020B0503050000020004" pitchFamily="34" charset="77"/>
              </a:rPr>
            </a:br>
            <a:r>
              <a:rPr lang="en-US" dirty="0">
                <a:solidFill>
                  <a:srgbClr val="715CDA"/>
                </a:solidFill>
                <a:latin typeface="Sequel Sans Book Head" panose="020B0503050000020004" pitchFamily="34" charset="77"/>
              </a:rPr>
              <a:t>new prospects</a:t>
            </a:r>
          </a:p>
        </p:txBody>
      </p:sp>
      <p:cxnSp>
        <p:nvCxnSpPr>
          <p:cNvPr id="8" name="Straight Arrow Connector 7">
            <a:extLst>
              <a:ext uri="{FF2B5EF4-FFF2-40B4-BE49-F238E27FC236}">
                <a16:creationId xmlns:a16="http://schemas.microsoft.com/office/drawing/2014/main" id="{64F6306E-8E45-C743-B477-581BB4CA131E}"/>
              </a:ext>
            </a:extLst>
          </p:cNvPr>
          <p:cNvCxnSpPr>
            <a:cxnSpLocks/>
          </p:cNvCxnSpPr>
          <p:nvPr/>
        </p:nvCxnSpPr>
        <p:spPr>
          <a:xfrm>
            <a:off x="5739791" y="3443555"/>
            <a:ext cx="1" cy="731367"/>
          </a:xfrm>
          <a:prstGeom prst="straightConnector1">
            <a:avLst/>
          </a:prstGeom>
          <a:noFill/>
          <a:ln w="12700" cap="flat">
            <a:solidFill>
              <a:srgbClr val="715CDA"/>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7" name="Rectangle 6">
            <a:extLst>
              <a:ext uri="{FF2B5EF4-FFF2-40B4-BE49-F238E27FC236}">
                <a16:creationId xmlns:a16="http://schemas.microsoft.com/office/drawing/2014/main" id="{83840A9E-4B62-294D-A531-A7867261ADA9}"/>
              </a:ext>
            </a:extLst>
          </p:cNvPr>
          <p:cNvSpPr/>
          <p:nvPr/>
        </p:nvSpPr>
        <p:spPr>
          <a:xfrm>
            <a:off x="1638419" y="2491115"/>
            <a:ext cx="8915162" cy="874727"/>
          </a:xfrm>
          <a:prstGeom prst="rect">
            <a:avLst/>
          </a:prstGeom>
        </p:spPr>
        <p:txBody>
          <a:bodyPr wrap="square">
            <a:spAutoFit/>
          </a:bodyPr>
          <a:lstStyle/>
          <a:p>
            <a:pPr>
              <a:lnSpc>
                <a:spcPct val="150000"/>
              </a:lnSpc>
            </a:pPr>
            <a:r>
              <a:rPr lang="en-US" dirty="0">
                <a:latin typeface="Inter" panose="020B0502030000000004" pitchFamily="34" charset="0"/>
                <a:ea typeface="Inter" panose="020B0502030000000004" pitchFamily="34" charset="0"/>
              </a:rPr>
              <a:t>Product-Led Growth (PLG) is a go-to-market strategy that relies on product usage as the primary driver of </a:t>
            </a:r>
            <a:r>
              <a:rPr lang="en-US" dirty="0">
                <a:solidFill>
                  <a:srgbClr val="715CDA"/>
                </a:solidFill>
                <a:latin typeface="Inter" panose="020B0502030000000004" pitchFamily="34" charset="0"/>
                <a:ea typeface="Inter" panose="020B0502030000000004" pitchFamily="34" charset="0"/>
              </a:rPr>
              <a:t>acquisition</a:t>
            </a:r>
            <a:r>
              <a:rPr lang="en-US" dirty="0">
                <a:latin typeface="Inter" panose="020B0502030000000004" pitchFamily="34" charset="0"/>
                <a:ea typeface="Inter" panose="020B0502030000000004" pitchFamily="34" charset="0"/>
              </a:rPr>
              <a:t>, conversion and expansion.</a:t>
            </a:r>
          </a:p>
        </p:txBody>
      </p:sp>
    </p:spTree>
    <p:extLst>
      <p:ext uri="{BB962C8B-B14F-4D97-AF65-F5344CB8AC3E}">
        <p14:creationId xmlns:p14="http://schemas.microsoft.com/office/powerpoint/2010/main" val="10493294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4C91B4F-A5A3-C247-872E-D79EC0C38AA8}"/>
              </a:ext>
            </a:extLst>
          </p:cNvPr>
          <p:cNvSpPr/>
          <p:nvPr/>
        </p:nvSpPr>
        <p:spPr>
          <a:xfrm>
            <a:off x="980017" y="635803"/>
            <a:ext cx="7959228" cy="677108"/>
          </a:xfrm>
          <a:prstGeom prst="rect">
            <a:avLst/>
          </a:prstGeom>
        </p:spPr>
        <p:txBody>
          <a:bodyPr wrap="square" lIns="0" tIns="0" rIns="0" bIns="0">
            <a:spAutoFit/>
          </a:bodyPr>
          <a:lstStyle/>
          <a:p>
            <a:r>
              <a:rPr lang="en-US" sz="4400" dirty="0">
                <a:latin typeface="Inter" panose="020B0502030000000004" pitchFamily="34" charset="0"/>
                <a:ea typeface="Inter" panose="020B0502030000000004" pitchFamily="34" charset="0"/>
              </a:rPr>
              <a:t>The Old Days</a:t>
            </a:r>
          </a:p>
        </p:txBody>
      </p:sp>
      <p:sp>
        <p:nvSpPr>
          <p:cNvPr id="16" name="TextBox 15">
            <a:extLst>
              <a:ext uri="{FF2B5EF4-FFF2-40B4-BE49-F238E27FC236}">
                <a16:creationId xmlns:a16="http://schemas.microsoft.com/office/drawing/2014/main" id="{09CF3579-D01D-0448-9278-7181882ED1C4}"/>
              </a:ext>
            </a:extLst>
          </p:cNvPr>
          <p:cNvSpPr txBox="1"/>
          <p:nvPr/>
        </p:nvSpPr>
        <p:spPr>
          <a:xfrm>
            <a:off x="980018" y="2000167"/>
            <a:ext cx="3065510" cy="31835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t">
            <a:spAutoFit/>
          </a:bodyPr>
          <a:lstStyle/>
          <a:p>
            <a:pPr marL="0" marR="0" indent="0" defTabSz="410765" rtl="0" fontAlgn="auto" latinLnBrk="0" hangingPunct="0">
              <a:lnSpc>
                <a:spcPct val="100000"/>
              </a:lnSpc>
              <a:spcBef>
                <a:spcPts val="0"/>
              </a:spcBef>
              <a:spcAft>
                <a:spcPts val="0"/>
              </a:spcAft>
              <a:buClrTx/>
              <a:buSzTx/>
              <a:buFontTx/>
              <a:buNone/>
              <a:tabLst/>
            </a:pPr>
            <a:r>
              <a:rPr kumimoji="0" lang="en-US" sz="1600" b="1" u="none" strike="noStrike" cap="none" spc="0" normalizeH="0" baseline="0" dirty="0">
                <a:ln>
                  <a:noFill/>
                </a:ln>
                <a:solidFill>
                  <a:schemeClr val="tx1"/>
                </a:solidFill>
                <a:effectLst/>
                <a:uFillTx/>
                <a:latin typeface="Inter" panose="020B0502030000000004" pitchFamily="34" charset="0"/>
                <a:ea typeface="Inter" panose="020B0502030000000004" pitchFamily="34" charset="0"/>
                <a:sym typeface="Azo Sans"/>
              </a:rPr>
              <a:t>Acquisition</a:t>
            </a:r>
          </a:p>
        </p:txBody>
      </p:sp>
      <p:sp>
        <p:nvSpPr>
          <p:cNvPr id="17" name="TextBox 16">
            <a:extLst>
              <a:ext uri="{FF2B5EF4-FFF2-40B4-BE49-F238E27FC236}">
                <a16:creationId xmlns:a16="http://schemas.microsoft.com/office/drawing/2014/main" id="{7CB8F05A-70A7-6F41-B6CD-AD9E70DDDFDC}"/>
              </a:ext>
            </a:extLst>
          </p:cNvPr>
          <p:cNvSpPr txBox="1"/>
          <p:nvPr/>
        </p:nvSpPr>
        <p:spPr>
          <a:xfrm>
            <a:off x="980017" y="2473587"/>
            <a:ext cx="3286338" cy="179568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t">
            <a:spAutoFit/>
          </a:bodyPr>
          <a:lstStyle/>
          <a:p>
            <a:pPr marR="0" algn="l" defTabSz="410765" rtl="0" fontAlgn="auto" latinLnBrk="0" hangingPunct="0">
              <a:lnSpc>
                <a:spcPct val="100000"/>
              </a:lnSpc>
              <a:spcBef>
                <a:spcPts val="0"/>
              </a:spcBef>
              <a:spcAft>
                <a:spcPts val="0"/>
              </a:spcAft>
              <a:buClrTx/>
              <a:buSzTx/>
              <a:tabLst/>
            </a:pPr>
            <a:r>
              <a:rPr lang="en-US" sz="1600" dirty="0">
                <a:latin typeface="Inter" panose="020B0502030000000004" pitchFamily="34" charset="0"/>
                <a:ea typeface="Inter" panose="020B0502030000000004" pitchFamily="34" charset="0"/>
              </a:rPr>
              <a:t>Sales team interacting with highest level at a company</a:t>
            </a:r>
          </a:p>
          <a:p>
            <a:pPr marR="0" algn="l" defTabSz="410765" rtl="0" fontAlgn="auto" latinLnBrk="0" hangingPunct="0">
              <a:lnSpc>
                <a:spcPct val="100000"/>
              </a:lnSpc>
              <a:spcBef>
                <a:spcPts val="0"/>
              </a:spcBef>
              <a:spcAft>
                <a:spcPts val="0"/>
              </a:spcAft>
              <a:buClrTx/>
              <a:buSzTx/>
              <a:tabLst/>
            </a:pPr>
            <a:endParaRPr lang="en-US" sz="1600" dirty="0">
              <a:latin typeface="Inter" panose="020B0502030000000004" pitchFamily="34" charset="0"/>
              <a:ea typeface="Inter" panose="020B0502030000000004" pitchFamily="34" charset="0"/>
            </a:endParaRPr>
          </a:p>
          <a:p>
            <a:pPr marR="0" algn="l" defTabSz="410765" rtl="0" fontAlgn="auto" latinLnBrk="0" hangingPunct="0">
              <a:lnSpc>
                <a:spcPct val="100000"/>
              </a:lnSpc>
              <a:spcBef>
                <a:spcPts val="0"/>
              </a:spcBef>
              <a:spcAft>
                <a:spcPts val="0"/>
              </a:spcAft>
              <a:buClrTx/>
              <a:buSzTx/>
              <a:tabLst/>
            </a:pPr>
            <a:r>
              <a:rPr kumimoji="0" lang="en-US" sz="1600" b="0" i="0" u="none" strike="noStrike" cap="none" spc="0" normalizeH="0" baseline="0" dirty="0">
                <a:ln>
                  <a:noFill/>
                </a:ln>
                <a:solidFill>
                  <a:srgbClr val="000000"/>
                </a:solidFill>
                <a:effectLst/>
                <a:uFillTx/>
                <a:latin typeface="Inter" panose="020B0502030000000004" pitchFamily="34" charset="0"/>
                <a:ea typeface="Inter" panose="020B0502030000000004" pitchFamily="34" charset="0"/>
                <a:sym typeface="Azo Sans"/>
              </a:rPr>
              <a:t>Top-down decisions by C-suite</a:t>
            </a:r>
          </a:p>
          <a:p>
            <a:pPr marR="0" algn="l" defTabSz="410765" rtl="0" fontAlgn="auto" latinLnBrk="0" hangingPunct="0">
              <a:lnSpc>
                <a:spcPct val="100000"/>
              </a:lnSpc>
              <a:spcBef>
                <a:spcPts val="0"/>
              </a:spcBef>
              <a:spcAft>
                <a:spcPts val="0"/>
              </a:spcAft>
              <a:buClrTx/>
              <a:buSzTx/>
              <a:tabLst/>
            </a:pPr>
            <a:endParaRPr kumimoji="0" lang="en-US" sz="1600" b="0" i="0" u="none" strike="noStrike" cap="none" spc="0" normalizeH="0" baseline="0" dirty="0">
              <a:ln>
                <a:noFill/>
              </a:ln>
              <a:solidFill>
                <a:srgbClr val="000000"/>
              </a:solidFill>
              <a:effectLst/>
              <a:uFillTx/>
              <a:latin typeface="Inter" panose="020B0502030000000004" pitchFamily="34" charset="0"/>
              <a:ea typeface="Inter" panose="020B0502030000000004" pitchFamily="34" charset="0"/>
              <a:sym typeface="Azo Sans"/>
            </a:endParaRPr>
          </a:p>
          <a:p>
            <a:pPr marR="0" algn="l" defTabSz="410765" rtl="0" fontAlgn="auto" latinLnBrk="0" hangingPunct="0">
              <a:lnSpc>
                <a:spcPct val="100000"/>
              </a:lnSpc>
              <a:spcBef>
                <a:spcPts val="0"/>
              </a:spcBef>
              <a:spcAft>
                <a:spcPts val="0"/>
              </a:spcAft>
              <a:buClrTx/>
              <a:buSzTx/>
              <a:tabLst/>
            </a:pPr>
            <a:r>
              <a:rPr kumimoji="0" lang="en-US" sz="1600" b="0" i="0" u="none" strike="noStrike" cap="none" spc="0" normalizeH="0" baseline="0" dirty="0">
                <a:ln>
                  <a:noFill/>
                </a:ln>
                <a:solidFill>
                  <a:srgbClr val="000000"/>
                </a:solidFill>
                <a:effectLst/>
                <a:uFillTx/>
                <a:latin typeface="Inter" panose="020B0502030000000004" pitchFamily="34" charset="0"/>
                <a:ea typeface="Inter" panose="020B0502030000000004" pitchFamily="34" charset="0"/>
                <a:sym typeface="Azo Sans"/>
              </a:rPr>
              <a:t>Marketing targeted </a:t>
            </a:r>
          </a:p>
          <a:p>
            <a:pPr marR="0" algn="l" defTabSz="410765" rtl="0" fontAlgn="auto" latinLnBrk="0" hangingPunct="0">
              <a:lnSpc>
                <a:spcPct val="100000"/>
              </a:lnSpc>
              <a:spcBef>
                <a:spcPts val="0"/>
              </a:spcBef>
              <a:spcAft>
                <a:spcPts val="0"/>
              </a:spcAft>
              <a:buClrTx/>
              <a:buSzTx/>
              <a:tabLst/>
            </a:pPr>
            <a:r>
              <a:rPr kumimoji="0" lang="en-US" sz="1600" b="0" i="0" u="none" strike="noStrike" cap="none" spc="0" normalizeH="0" baseline="0" dirty="0">
                <a:ln>
                  <a:noFill/>
                </a:ln>
                <a:solidFill>
                  <a:srgbClr val="000000"/>
                </a:solidFill>
                <a:effectLst/>
                <a:uFillTx/>
                <a:latin typeface="Inter" panose="020B0502030000000004" pitchFamily="34" charset="0"/>
                <a:ea typeface="Inter" panose="020B0502030000000004" pitchFamily="34" charset="0"/>
                <a:sym typeface="Azo Sans"/>
              </a:rPr>
              <a:t>high-level buyers</a:t>
            </a:r>
          </a:p>
        </p:txBody>
      </p:sp>
      <p:sp>
        <p:nvSpPr>
          <p:cNvPr id="18" name="TextBox 17">
            <a:extLst>
              <a:ext uri="{FF2B5EF4-FFF2-40B4-BE49-F238E27FC236}">
                <a16:creationId xmlns:a16="http://schemas.microsoft.com/office/drawing/2014/main" id="{85EC6CD5-46F4-4249-BB9A-3973CE32672B}"/>
              </a:ext>
            </a:extLst>
          </p:cNvPr>
          <p:cNvSpPr txBox="1"/>
          <p:nvPr/>
        </p:nvSpPr>
        <p:spPr>
          <a:xfrm>
            <a:off x="4784075" y="2000168"/>
            <a:ext cx="3065510" cy="31835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t">
            <a:spAutoFit/>
          </a:bodyPr>
          <a:lstStyle/>
          <a:p>
            <a:pPr marL="0" marR="0" indent="0" defTabSz="410765" rtl="0" fontAlgn="auto" latinLnBrk="0" hangingPunct="0">
              <a:lnSpc>
                <a:spcPct val="100000"/>
              </a:lnSpc>
              <a:spcBef>
                <a:spcPts val="0"/>
              </a:spcBef>
              <a:spcAft>
                <a:spcPts val="0"/>
              </a:spcAft>
              <a:buClrTx/>
              <a:buSzTx/>
              <a:buFontTx/>
              <a:buNone/>
              <a:tabLst/>
            </a:pPr>
            <a:r>
              <a:rPr kumimoji="0" lang="en-US" sz="1600" b="1" u="none" strike="noStrike" cap="none" spc="0" normalizeH="0" baseline="0" dirty="0">
                <a:ln>
                  <a:noFill/>
                </a:ln>
                <a:solidFill>
                  <a:schemeClr val="tx1"/>
                </a:solidFill>
                <a:effectLst/>
                <a:uFillTx/>
                <a:latin typeface="Inter" panose="020B0502030000000004" pitchFamily="34" charset="0"/>
                <a:ea typeface="Inter" panose="020B0502030000000004" pitchFamily="34" charset="0"/>
                <a:sym typeface="Azo Sans"/>
              </a:rPr>
              <a:t>Conversion</a:t>
            </a:r>
          </a:p>
        </p:txBody>
      </p:sp>
      <p:sp>
        <p:nvSpPr>
          <p:cNvPr id="19" name="TextBox 18">
            <a:extLst>
              <a:ext uri="{FF2B5EF4-FFF2-40B4-BE49-F238E27FC236}">
                <a16:creationId xmlns:a16="http://schemas.microsoft.com/office/drawing/2014/main" id="{FBAB64FB-019F-AA41-8841-F79F866E3011}"/>
              </a:ext>
            </a:extLst>
          </p:cNvPr>
          <p:cNvSpPr txBox="1"/>
          <p:nvPr/>
        </p:nvSpPr>
        <p:spPr>
          <a:xfrm>
            <a:off x="4784075" y="2473587"/>
            <a:ext cx="2830261" cy="179568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t">
            <a:spAutoFit/>
          </a:bodyPr>
          <a:lstStyle/>
          <a:p>
            <a:r>
              <a:rPr lang="en-US" sz="1600" dirty="0">
                <a:latin typeface="Inter" panose="020B0502030000000004" pitchFamily="34" charset="0"/>
                <a:ea typeface="Inter" panose="020B0502030000000004" pitchFamily="34" charset="0"/>
              </a:rPr>
              <a:t>Long-term contracts</a:t>
            </a:r>
          </a:p>
          <a:p>
            <a:endParaRPr lang="en-US" sz="1600" dirty="0">
              <a:latin typeface="Inter" panose="020B0502030000000004" pitchFamily="34" charset="0"/>
              <a:ea typeface="Inter" panose="020B0502030000000004" pitchFamily="34" charset="0"/>
            </a:endParaRPr>
          </a:p>
          <a:p>
            <a:r>
              <a:rPr lang="en-US" sz="1600" dirty="0">
                <a:latin typeface="Inter" panose="020B0502030000000004" pitchFamily="34" charset="0"/>
                <a:ea typeface="Inter" panose="020B0502030000000004" pitchFamily="34" charset="0"/>
              </a:rPr>
              <a:t>Static training, documentation</a:t>
            </a:r>
          </a:p>
          <a:p>
            <a:endParaRPr lang="en-US" sz="1600" dirty="0">
              <a:latin typeface="Inter" panose="020B0502030000000004" pitchFamily="34" charset="0"/>
              <a:ea typeface="Inter" panose="020B0502030000000004" pitchFamily="34" charset="0"/>
            </a:endParaRPr>
          </a:p>
          <a:p>
            <a:r>
              <a:rPr lang="en-US" sz="1600" dirty="0">
                <a:latin typeface="Inter" panose="020B0502030000000004" pitchFamily="34" charset="0"/>
                <a:ea typeface="Inter" panose="020B0502030000000004" pitchFamily="34" charset="0"/>
              </a:rPr>
              <a:t>Expensive, difficult implementation</a:t>
            </a:r>
          </a:p>
        </p:txBody>
      </p:sp>
      <p:sp>
        <p:nvSpPr>
          <p:cNvPr id="20" name="TextBox 19">
            <a:extLst>
              <a:ext uri="{FF2B5EF4-FFF2-40B4-BE49-F238E27FC236}">
                <a16:creationId xmlns:a16="http://schemas.microsoft.com/office/drawing/2014/main" id="{9AE17D34-6121-9745-BBBC-B1948993B73E}"/>
              </a:ext>
            </a:extLst>
          </p:cNvPr>
          <p:cNvSpPr txBox="1"/>
          <p:nvPr/>
        </p:nvSpPr>
        <p:spPr>
          <a:xfrm>
            <a:off x="7849585" y="2473587"/>
            <a:ext cx="3213954" cy="179568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t">
            <a:spAutoFit/>
          </a:bodyPr>
          <a:lstStyle/>
          <a:p>
            <a:r>
              <a:rPr lang="en-US" sz="1600" dirty="0">
                <a:latin typeface="Inter" panose="020B0502030000000004" pitchFamily="34" charset="0"/>
                <a:ea typeface="Inter" panose="020B0502030000000004" pitchFamily="34" charset="0"/>
              </a:rPr>
              <a:t>Sales-led upsells</a:t>
            </a:r>
          </a:p>
          <a:p>
            <a:endParaRPr lang="en-US" sz="1600" dirty="0">
              <a:latin typeface="Inter" panose="020B0502030000000004" pitchFamily="34" charset="0"/>
              <a:ea typeface="Inter" panose="020B0502030000000004" pitchFamily="34" charset="0"/>
            </a:endParaRPr>
          </a:p>
          <a:p>
            <a:r>
              <a:rPr lang="en-US" sz="1600" dirty="0">
                <a:latin typeface="Inter" panose="020B0502030000000004" pitchFamily="34" charset="0"/>
                <a:ea typeface="Inter" panose="020B0502030000000004" pitchFamily="34" charset="0"/>
              </a:rPr>
              <a:t>Extensive customizations</a:t>
            </a:r>
          </a:p>
          <a:p>
            <a:endParaRPr lang="en-US" sz="1600" dirty="0">
              <a:latin typeface="Inter" panose="020B0502030000000004" pitchFamily="34" charset="0"/>
              <a:ea typeface="Inter" panose="020B0502030000000004" pitchFamily="34" charset="0"/>
            </a:endParaRPr>
          </a:p>
          <a:p>
            <a:r>
              <a:rPr lang="en-US" sz="1600" dirty="0">
                <a:latin typeface="Inter" panose="020B0502030000000004" pitchFamily="34" charset="0"/>
                <a:ea typeface="Inter" panose="020B0502030000000004" pitchFamily="34" charset="0"/>
              </a:rPr>
              <a:t>Lengthy upgrade processes</a:t>
            </a:r>
          </a:p>
          <a:p>
            <a:endParaRPr lang="en-US" sz="1600" dirty="0">
              <a:latin typeface="Inter" panose="020B0502030000000004" pitchFamily="34" charset="0"/>
              <a:ea typeface="Inter" panose="020B0502030000000004" pitchFamily="34" charset="0"/>
            </a:endParaRPr>
          </a:p>
          <a:p>
            <a:endParaRPr lang="en-US" sz="1600" dirty="0">
              <a:latin typeface="Inter" panose="020B0502030000000004" pitchFamily="34" charset="0"/>
              <a:ea typeface="Inter" panose="020B0502030000000004" pitchFamily="34" charset="0"/>
            </a:endParaRPr>
          </a:p>
        </p:txBody>
      </p:sp>
      <p:cxnSp>
        <p:nvCxnSpPr>
          <p:cNvPr id="21" name="Straight Connector 20">
            <a:extLst>
              <a:ext uri="{FF2B5EF4-FFF2-40B4-BE49-F238E27FC236}">
                <a16:creationId xmlns:a16="http://schemas.microsoft.com/office/drawing/2014/main" id="{77B89185-BD09-C54A-940A-453CF845A699}"/>
              </a:ext>
            </a:extLst>
          </p:cNvPr>
          <p:cNvCxnSpPr/>
          <p:nvPr/>
        </p:nvCxnSpPr>
        <p:spPr>
          <a:xfrm>
            <a:off x="4414801" y="1985131"/>
            <a:ext cx="0" cy="2639291"/>
          </a:xfrm>
          <a:prstGeom prst="line">
            <a:avLst/>
          </a:prstGeom>
          <a:noFill/>
          <a:ln w="317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cxnSp>
        <p:nvCxnSpPr>
          <p:cNvPr id="22" name="Straight Connector 21">
            <a:extLst>
              <a:ext uri="{FF2B5EF4-FFF2-40B4-BE49-F238E27FC236}">
                <a16:creationId xmlns:a16="http://schemas.microsoft.com/office/drawing/2014/main" id="{911A18CC-CDAF-354A-8FFF-C0571971C36E}"/>
              </a:ext>
            </a:extLst>
          </p:cNvPr>
          <p:cNvCxnSpPr/>
          <p:nvPr/>
        </p:nvCxnSpPr>
        <p:spPr>
          <a:xfrm>
            <a:off x="7480312" y="1985131"/>
            <a:ext cx="0" cy="2639291"/>
          </a:xfrm>
          <a:prstGeom prst="line">
            <a:avLst/>
          </a:prstGeom>
          <a:noFill/>
          <a:ln w="317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sp>
        <p:nvSpPr>
          <p:cNvPr id="25" name="TextBox 24">
            <a:extLst>
              <a:ext uri="{FF2B5EF4-FFF2-40B4-BE49-F238E27FC236}">
                <a16:creationId xmlns:a16="http://schemas.microsoft.com/office/drawing/2014/main" id="{AC203C6D-17C7-964F-BC6E-FAFAE50B120F}"/>
              </a:ext>
            </a:extLst>
          </p:cNvPr>
          <p:cNvSpPr txBox="1"/>
          <p:nvPr/>
        </p:nvSpPr>
        <p:spPr>
          <a:xfrm>
            <a:off x="7849585" y="2000167"/>
            <a:ext cx="3065510" cy="31835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t">
            <a:spAutoFit/>
          </a:bodyPr>
          <a:lstStyle/>
          <a:p>
            <a:pPr marL="0" marR="0" indent="0" defTabSz="410765" rtl="0" fontAlgn="auto" latinLnBrk="0" hangingPunct="0">
              <a:lnSpc>
                <a:spcPct val="100000"/>
              </a:lnSpc>
              <a:spcBef>
                <a:spcPts val="0"/>
              </a:spcBef>
              <a:spcAft>
                <a:spcPts val="0"/>
              </a:spcAft>
              <a:buClrTx/>
              <a:buSzTx/>
              <a:buFontTx/>
              <a:buNone/>
              <a:tabLst/>
            </a:pPr>
            <a:r>
              <a:rPr kumimoji="0" lang="en-US" sz="1600" b="1" u="none" strike="noStrike" cap="none" spc="0" normalizeH="0" baseline="0" dirty="0">
                <a:ln>
                  <a:noFill/>
                </a:ln>
                <a:solidFill>
                  <a:schemeClr val="tx1"/>
                </a:solidFill>
                <a:effectLst/>
                <a:uFillTx/>
                <a:latin typeface="Inter" panose="020B0502030000000004" pitchFamily="34" charset="0"/>
                <a:ea typeface="Inter" panose="020B0502030000000004" pitchFamily="34" charset="0"/>
                <a:sym typeface="Azo Sans"/>
              </a:rPr>
              <a:t>Expansion</a:t>
            </a:r>
          </a:p>
        </p:txBody>
      </p:sp>
      <p:pic>
        <p:nvPicPr>
          <p:cNvPr id="2050" name="Picture 2" descr="executive Icon 323396">
            <a:extLst>
              <a:ext uri="{FF2B5EF4-FFF2-40B4-BE49-F238E27FC236}">
                <a16:creationId xmlns:a16="http://schemas.microsoft.com/office/drawing/2014/main" id="{6E9B7CAE-FD70-F44D-91BF-7BCEDA4C22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017" y="5019916"/>
            <a:ext cx="889872" cy="88987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7FA460A-CD95-E340-9109-24716A2BBA66}"/>
              </a:ext>
            </a:extLst>
          </p:cNvPr>
          <p:cNvSpPr txBox="1"/>
          <p:nvPr/>
        </p:nvSpPr>
        <p:spPr>
          <a:xfrm>
            <a:off x="1817277" y="5302312"/>
            <a:ext cx="2002972" cy="307777"/>
          </a:xfrm>
          <a:prstGeom prst="rect">
            <a:avLst/>
          </a:prstGeom>
          <a:noFill/>
        </p:spPr>
        <p:txBody>
          <a:bodyPr wrap="square" rtlCol="0">
            <a:spAutoFit/>
          </a:bodyPr>
          <a:lstStyle/>
          <a:p>
            <a:r>
              <a:rPr lang="en-US" sz="1400" dirty="0">
                <a:latin typeface="Inter" panose="020B0502030000000004" pitchFamily="34" charset="0"/>
                <a:ea typeface="Inter" panose="020B0502030000000004" pitchFamily="34" charset="0"/>
                <a:cs typeface="Inter" panose="020B0502030000000004" pitchFamily="34" charset="0"/>
              </a:rPr>
              <a:t>Sales -&gt; C-Suite</a:t>
            </a:r>
          </a:p>
        </p:txBody>
      </p:sp>
      <p:sp>
        <p:nvSpPr>
          <p:cNvPr id="29" name="TextBox 28">
            <a:extLst>
              <a:ext uri="{FF2B5EF4-FFF2-40B4-BE49-F238E27FC236}">
                <a16:creationId xmlns:a16="http://schemas.microsoft.com/office/drawing/2014/main" id="{7E4FDCC3-38B2-4F4B-B790-6E847F5B6069}"/>
              </a:ext>
            </a:extLst>
          </p:cNvPr>
          <p:cNvSpPr txBox="1"/>
          <p:nvPr/>
        </p:nvSpPr>
        <p:spPr>
          <a:xfrm>
            <a:off x="5444763" y="5302312"/>
            <a:ext cx="2002972" cy="307777"/>
          </a:xfrm>
          <a:prstGeom prst="rect">
            <a:avLst/>
          </a:prstGeom>
          <a:noFill/>
        </p:spPr>
        <p:txBody>
          <a:bodyPr wrap="square" rtlCol="0">
            <a:spAutoFit/>
          </a:bodyPr>
          <a:lstStyle/>
          <a:p>
            <a:r>
              <a:rPr lang="en-US" sz="1400" dirty="0">
                <a:latin typeface="Inter" panose="020B0502030000000004" pitchFamily="34" charset="0"/>
                <a:ea typeface="Inter" panose="020B0502030000000004" pitchFamily="34" charset="0"/>
                <a:cs typeface="Inter" panose="020B0502030000000004" pitchFamily="34" charset="0"/>
              </a:rPr>
              <a:t>IT Department</a:t>
            </a:r>
          </a:p>
        </p:txBody>
      </p:sp>
      <p:pic>
        <p:nvPicPr>
          <p:cNvPr id="2052" name="Picture 4" descr="Computer Icon 3813027">
            <a:extLst>
              <a:ext uri="{FF2B5EF4-FFF2-40B4-BE49-F238E27FC236}">
                <a16:creationId xmlns:a16="http://schemas.microsoft.com/office/drawing/2014/main" id="{1938AF6A-D7EC-3043-AD0D-F3C8B49B2C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7509" y="5159298"/>
            <a:ext cx="677108" cy="67710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executive Icon 323396">
            <a:extLst>
              <a:ext uri="{FF2B5EF4-FFF2-40B4-BE49-F238E27FC236}">
                <a16:creationId xmlns:a16="http://schemas.microsoft.com/office/drawing/2014/main" id="{2336B151-0DCF-3A45-9B0D-0703FA88D6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4806" y="4946534"/>
            <a:ext cx="889872" cy="889872"/>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77231623-4ECA-094B-81AA-C0BC8DA6BED2}"/>
              </a:ext>
            </a:extLst>
          </p:cNvPr>
          <p:cNvSpPr txBox="1"/>
          <p:nvPr/>
        </p:nvSpPr>
        <p:spPr>
          <a:xfrm>
            <a:off x="8613935" y="5302312"/>
            <a:ext cx="2002972" cy="307777"/>
          </a:xfrm>
          <a:prstGeom prst="rect">
            <a:avLst/>
          </a:prstGeom>
          <a:noFill/>
        </p:spPr>
        <p:txBody>
          <a:bodyPr wrap="square" rtlCol="0">
            <a:spAutoFit/>
          </a:bodyPr>
          <a:lstStyle/>
          <a:p>
            <a:r>
              <a:rPr lang="en-US" sz="1400" dirty="0">
                <a:latin typeface="Inter" panose="020B0502030000000004" pitchFamily="34" charset="0"/>
                <a:ea typeface="Inter" panose="020B0502030000000004" pitchFamily="34" charset="0"/>
                <a:cs typeface="Inter" panose="020B0502030000000004" pitchFamily="34" charset="0"/>
              </a:rPr>
              <a:t>Sales -&gt; C-Suite</a:t>
            </a:r>
          </a:p>
        </p:txBody>
      </p:sp>
    </p:spTree>
    <p:extLst>
      <p:ext uri="{BB962C8B-B14F-4D97-AF65-F5344CB8AC3E}">
        <p14:creationId xmlns:p14="http://schemas.microsoft.com/office/powerpoint/2010/main" val="4006735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D571D57-DDA8-B149-9602-BD5ABF224F3F}"/>
              </a:ext>
            </a:extLst>
          </p:cNvPr>
          <p:cNvSpPr txBox="1"/>
          <p:nvPr/>
        </p:nvSpPr>
        <p:spPr>
          <a:xfrm>
            <a:off x="980018" y="2086285"/>
            <a:ext cx="3065510" cy="31835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t">
            <a:spAutoFit/>
          </a:bodyPr>
          <a:lstStyle/>
          <a:p>
            <a:pPr marL="0" marR="0" indent="0" defTabSz="410765" rtl="0" fontAlgn="auto" latinLnBrk="0" hangingPunct="0">
              <a:lnSpc>
                <a:spcPct val="100000"/>
              </a:lnSpc>
              <a:spcBef>
                <a:spcPts val="0"/>
              </a:spcBef>
              <a:spcAft>
                <a:spcPts val="0"/>
              </a:spcAft>
              <a:buClrTx/>
              <a:buSzTx/>
              <a:buFontTx/>
              <a:buNone/>
              <a:tabLst/>
            </a:pPr>
            <a:r>
              <a:rPr kumimoji="0" lang="en-US" sz="1600" b="1" u="none" strike="noStrike" cap="none" spc="0" normalizeH="0" baseline="0" dirty="0">
                <a:ln>
                  <a:noFill/>
                </a:ln>
                <a:solidFill>
                  <a:schemeClr val="tx1"/>
                </a:solidFill>
                <a:effectLst/>
                <a:uFillTx/>
                <a:latin typeface="Inter" panose="020B0502030000000004" pitchFamily="34" charset="0"/>
                <a:ea typeface="Inter" panose="020B0502030000000004" pitchFamily="34" charset="0"/>
                <a:sym typeface="Azo Sans"/>
              </a:rPr>
              <a:t>Acquisition</a:t>
            </a:r>
          </a:p>
        </p:txBody>
      </p:sp>
      <p:sp>
        <p:nvSpPr>
          <p:cNvPr id="5" name="TextBox 4">
            <a:extLst>
              <a:ext uri="{FF2B5EF4-FFF2-40B4-BE49-F238E27FC236}">
                <a16:creationId xmlns:a16="http://schemas.microsoft.com/office/drawing/2014/main" id="{FDCC4E43-6F83-3543-A894-21CA5C312342}"/>
              </a:ext>
            </a:extLst>
          </p:cNvPr>
          <p:cNvSpPr txBox="1"/>
          <p:nvPr/>
        </p:nvSpPr>
        <p:spPr>
          <a:xfrm>
            <a:off x="980017" y="2562199"/>
            <a:ext cx="3212805" cy="135453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t">
            <a:spAutoFit/>
          </a:bodyPr>
          <a:lstStyle/>
          <a:p>
            <a:pPr>
              <a:lnSpc>
                <a:spcPts val="2460"/>
              </a:lnSpc>
            </a:pPr>
            <a:r>
              <a:rPr lang="en-US" sz="1600" dirty="0">
                <a:latin typeface="Inter" panose="020B0502030000000004" pitchFamily="34" charset="0"/>
                <a:ea typeface="Inter" panose="020B0502030000000004" pitchFamily="34" charset="0"/>
              </a:rPr>
              <a:t>End-users experiencing a problem Google it, find a solution, try it out on their own</a:t>
            </a:r>
          </a:p>
          <a:p>
            <a:pPr>
              <a:lnSpc>
                <a:spcPts val="2460"/>
              </a:lnSpc>
            </a:pPr>
            <a:endParaRPr lang="en-US" sz="1600" dirty="0">
              <a:latin typeface="Inter" panose="020B0502030000000004" pitchFamily="34" charset="0"/>
              <a:ea typeface="Inter" panose="020B0502030000000004" pitchFamily="34" charset="0"/>
            </a:endParaRPr>
          </a:p>
        </p:txBody>
      </p:sp>
      <p:sp>
        <p:nvSpPr>
          <p:cNvPr id="6" name="TextBox 5">
            <a:extLst>
              <a:ext uri="{FF2B5EF4-FFF2-40B4-BE49-F238E27FC236}">
                <a16:creationId xmlns:a16="http://schemas.microsoft.com/office/drawing/2014/main" id="{3477C306-3584-504B-9419-A7A7470286C1}"/>
              </a:ext>
            </a:extLst>
          </p:cNvPr>
          <p:cNvSpPr txBox="1"/>
          <p:nvPr/>
        </p:nvSpPr>
        <p:spPr>
          <a:xfrm>
            <a:off x="4784075" y="2086286"/>
            <a:ext cx="3065510" cy="31835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t">
            <a:spAutoFit/>
          </a:bodyPr>
          <a:lstStyle/>
          <a:p>
            <a:pPr marL="0" marR="0" indent="0" defTabSz="410765" rtl="0" fontAlgn="auto" latinLnBrk="0" hangingPunct="0">
              <a:lnSpc>
                <a:spcPct val="100000"/>
              </a:lnSpc>
              <a:spcBef>
                <a:spcPts val="0"/>
              </a:spcBef>
              <a:spcAft>
                <a:spcPts val="0"/>
              </a:spcAft>
              <a:buClrTx/>
              <a:buSzTx/>
              <a:buFontTx/>
              <a:buNone/>
              <a:tabLst/>
            </a:pPr>
            <a:r>
              <a:rPr kumimoji="0" lang="en-US" sz="1600" b="1" u="none" strike="noStrike" cap="none" spc="0" normalizeH="0" baseline="0" dirty="0">
                <a:ln>
                  <a:noFill/>
                </a:ln>
                <a:solidFill>
                  <a:schemeClr val="tx1"/>
                </a:solidFill>
                <a:effectLst/>
                <a:uFillTx/>
                <a:latin typeface="Inter" panose="020B0502030000000004" pitchFamily="34" charset="0"/>
                <a:ea typeface="Inter" panose="020B0502030000000004" pitchFamily="34" charset="0"/>
                <a:sym typeface="Azo Sans"/>
              </a:rPr>
              <a:t>Conversion</a:t>
            </a:r>
          </a:p>
        </p:txBody>
      </p:sp>
      <p:sp>
        <p:nvSpPr>
          <p:cNvPr id="7" name="TextBox 6">
            <a:extLst>
              <a:ext uri="{FF2B5EF4-FFF2-40B4-BE49-F238E27FC236}">
                <a16:creationId xmlns:a16="http://schemas.microsoft.com/office/drawing/2014/main" id="{9112C340-F556-0D44-AB5F-61B860643318}"/>
              </a:ext>
            </a:extLst>
          </p:cNvPr>
          <p:cNvSpPr txBox="1"/>
          <p:nvPr/>
        </p:nvSpPr>
        <p:spPr>
          <a:xfrm>
            <a:off x="4784075" y="2562199"/>
            <a:ext cx="2697380" cy="167513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t">
            <a:spAutoFit/>
          </a:bodyPr>
          <a:lstStyle/>
          <a:p>
            <a:pPr>
              <a:lnSpc>
                <a:spcPts val="2460"/>
              </a:lnSpc>
            </a:pPr>
            <a:r>
              <a:rPr lang="en-US" sz="1600" dirty="0">
                <a:latin typeface="Inter" panose="020B0502030000000004" pitchFamily="34" charset="0"/>
                <a:ea typeface="Inter" panose="020B0502030000000004" pitchFamily="34" charset="0"/>
              </a:rPr>
              <a:t>If they are convinced there’s value, the end user can pay for a low-tier package </a:t>
            </a:r>
          </a:p>
          <a:p>
            <a:pPr>
              <a:lnSpc>
                <a:spcPts val="2460"/>
              </a:lnSpc>
            </a:pPr>
            <a:endParaRPr lang="en-US" sz="1600" dirty="0">
              <a:latin typeface="Inter" panose="020B0502030000000004" pitchFamily="34" charset="0"/>
              <a:ea typeface="Inter" panose="020B0502030000000004" pitchFamily="34" charset="0"/>
            </a:endParaRPr>
          </a:p>
        </p:txBody>
      </p:sp>
      <p:sp>
        <p:nvSpPr>
          <p:cNvPr id="8" name="TextBox 7">
            <a:extLst>
              <a:ext uri="{FF2B5EF4-FFF2-40B4-BE49-F238E27FC236}">
                <a16:creationId xmlns:a16="http://schemas.microsoft.com/office/drawing/2014/main" id="{B0D00356-7B0F-7D4F-8E78-FCEB84F120CD}"/>
              </a:ext>
            </a:extLst>
          </p:cNvPr>
          <p:cNvSpPr txBox="1"/>
          <p:nvPr/>
        </p:nvSpPr>
        <p:spPr>
          <a:xfrm>
            <a:off x="8220002" y="2086285"/>
            <a:ext cx="3065510" cy="31835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t">
            <a:spAutoFit/>
          </a:bodyPr>
          <a:lstStyle/>
          <a:p>
            <a:pPr marL="0" marR="0" indent="0" defTabSz="410765" rtl="0" fontAlgn="auto" latinLnBrk="0" hangingPunct="0">
              <a:lnSpc>
                <a:spcPct val="100000"/>
              </a:lnSpc>
              <a:spcBef>
                <a:spcPts val="0"/>
              </a:spcBef>
              <a:spcAft>
                <a:spcPts val="0"/>
              </a:spcAft>
              <a:buClrTx/>
              <a:buSzTx/>
              <a:buFontTx/>
              <a:buNone/>
              <a:tabLst/>
            </a:pPr>
            <a:r>
              <a:rPr kumimoji="0" lang="en-US" sz="1600" b="1" u="none" strike="noStrike" cap="none" spc="0" normalizeH="0" baseline="0" dirty="0">
                <a:ln>
                  <a:noFill/>
                </a:ln>
                <a:solidFill>
                  <a:schemeClr val="tx1"/>
                </a:solidFill>
                <a:effectLst/>
                <a:uFillTx/>
                <a:latin typeface="Inter" panose="020B0502030000000004" pitchFamily="34" charset="0"/>
                <a:ea typeface="Inter" panose="020B0502030000000004" pitchFamily="34" charset="0"/>
                <a:sym typeface="Azo Sans"/>
              </a:rPr>
              <a:t>Expansion</a:t>
            </a:r>
          </a:p>
        </p:txBody>
      </p:sp>
      <p:sp>
        <p:nvSpPr>
          <p:cNvPr id="9" name="TextBox 8">
            <a:extLst>
              <a:ext uri="{FF2B5EF4-FFF2-40B4-BE49-F238E27FC236}">
                <a16:creationId xmlns:a16="http://schemas.microsoft.com/office/drawing/2014/main" id="{DE57AF20-7EF6-294D-B474-D29853FAED67}"/>
              </a:ext>
            </a:extLst>
          </p:cNvPr>
          <p:cNvSpPr txBox="1"/>
          <p:nvPr/>
        </p:nvSpPr>
        <p:spPr>
          <a:xfrm>
            <a:off x="8220002" y="2562199"/>
            <a:ext cx="3213954" cy="167513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t">
            <a:spAutoFit/>
          </a:bodyPr>
          <a:lstStyle/>
          <a:p>
            <a:pPr>
              <a:lnSpc>
                <a:spcPts val="2460"/>
              </a:lnSpc>
            </a:pPr>
            <a:r>
              <a:rPr lang="en-US" sz="1600" dirty="0">
                <a:latin typeface="Inter" panose="020B0502030000000004" pitchFamily="34" charset="0"/>
                <a:ea typeface="Inter" panose="020B0502030000000004" pitchFamily="34" charset="0"/>
              </a:rPr>
              <a:t>To get more value, the end user can invite others, upgrade to unlock more features and allow for more users</a:t>
            </a:r>
          </a:p>
          <a:p>
            <a:pPr>
              <a:lnSpc>
                <a:spcPts val="2460"/>
              </a:lnSpc>
            </a:pPr>
            <a:endParaRPr lang="en-US" sz="1600" dirty="0">
              <a:latin typeface="Inter" panose="020B0502030000000004" pitchFamily="34" charset="0"/>
              <a:ea typeface="Inter" panose="020B0502030000000004" pitchFamily="34" charset="0"/>
            </a:endParaRPr>
          </a:p>
        </p:txBody>
      </p:sp>
      <p:cxnSp>
        <p:nvCxnSpPr>
          <p:cNvPr id="11" name="Straight Connector 10">
            <a:extLst>
              <a:ext uri="{FF2B5EF4-FFF2-40B4-BE49-F238E27FC236}">
                <a16:creationId xmlns:a16="http://schemas.microsoft.com/office/drawing/2014/main" id="{AF6E9D47-37D3-5F4F-8179-FB8771908A6C}"/>
              </a:ext>
            </a:extLst>
          </p:cNvPr>
          <p:cNvCxnSpPr/>
          <p:nvPr/>
        </p:nvCxnSpPr>
        <p:spPr>
          <a:xfrm>
            <a:off x="4414801" y="2071249"/>
            <a:ext cx="0" cy="2639291"/>
          </a:xfrm>
          <a:prstGeom prst="line">
            <a:avLst/>
          </a:prstGeom>
          <a:noFill/>
          <a:ln w="3175" cap="flat">
            <a:solidFill>
              <a:srgbClr val="4065F5"/>
            </a:solidFill>
            <a:prstDash val="solid"/>
            <a:miter lim="400000"/>
          </a:ln>
          <a:effectLst/>
          <a:sp3d/>
        </p:spPr>
        <p:style>
          <a:lnRef idx="0">
            <a:scrgbClr r="0" g="0" b="0"/>
          </a:lnRef>
          <a:fillRef idx="0">
            <a:scrgbClr r="0" g="0" b="0"/>
          </a:fillRef>
          <a:effectRef idx="0">
            <a:scrgbClr r="0" g="0" b="0"/>
          </a:effectRef>
          <a:fontRef idx="none"/>
        </p:style>
      </p:cxnSp>
      <p:cxnSp>
        <p:nvCxnSpPr>
          <p:cNvPr id="12" name="Straight Connector 11">
            <a:extLst>
              <a:ext uri="{FF2B5EF4-FFF2-40B4-BE49-F238E27FC236}">
                <a16:creationId xmlns:a16="http://schemas.microsoft.com/office/drawing/2014/main" id="{F01AAA29-F6E5-4641-A4EE-8A33051C7CBC}"/>
              </a:ext>
            </a:extLst>
          </p:cNvPr>
          <p:cNvCxnSpPr/>
          <p:nvPr/>
        </p:nvCxnSpPr>
        <p:spPr>
          <a:xfrm>
            <a:off x="7850729" y="2071249"/>
            <a:ext cx="0" cy="2639291"/>
          </a:xfrm>
          <a:prstGeom prst="line">
            <a:avLst/>
          </a:prstGeom>
          <a:noFill/>
          <a:ln w="3175" cap="flat">
            <a:solidFill>
              <a:srgbClr val="4065F5"/>
            </a:solidFill>
            <a:prstDash val="solid"/>
            <a:miter lim="400000"/>
          </a:ln>
          <a:effectLst/>
          <a:sp3d/>
        </p:spPr>
        <p:style>
          <a:lnRef idx="0">
            <a:scrgbClr r="0" g="0" b="0"/>
          </a:lnRef>
          <a:fillRef idx="0">
            <a:scrgbClr r="0" g="0" b="0"/>
          </a:fillRef>
          <a:effectRef idx="0">
            <a:scrgbClr r="0" g="0" b="0"/>
          </a:effectRef>
          <a:fontRef idx="none"/>
        </p:style>
      </p:cxnSp>
      <p:cxnSp>
        <p:nvCxnSpPr>
          <p:cNvPr id="13" name="Straight Connector 12">
            <a:extLst>
              <a:ext uri="{FF2B5EF4-FFF2-40B4-BE49-F238E27FC236}">
                <a16:creationId xmlns:a16="http://schemas.microsoft.com/office/drawing/2014/main" id="{899C370D-C42F-DD4E-B092-74B40CD0778B}"/>
              </a:ext>
            </a:extLst>
          </p:cNvPr>
          <p:cNvCxnSpPr>
            <a:cxnSpLocks/>
          </p:cNvCxnSpPr>
          <p:nvPr/>
        </p:nvCxnSpPr>
        <p:spPr>
          <a:xfrm>
            <a:off x="988930" y="5169906"/>
            <a:ext cx="10772527" cy="0"/>
          </a:xfrm>
          <a:prstGeom prst="line">
            <a:avLst/>
          </a:prstGeom>
          <a:noFill/>
          <a:ln w="12700" cap="flat">
            <a:solidFill>
              <a:srgbClr val="4065F5"/>
            </a:solidFill>
            <a:prstDash val="solid"/>
            <a:miter lim="400000"/>
            <a:headEnd type="oval"/>
            <a:tailEnd type="triangle"/>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23491F39-61EF-EF4A-B541-7B9EC5919B5D}"/>
              </a:ext>
            </a:extLst>
          </p:cNvPr>
          <p:cNvSpPr txBox="1"/>
          <p:nvPr/>
        </p:nvSpPr>
        <p:spPr>
          <a:xfrm>
            <a:off x="1371600" y="4993350"/>
            <a:ext cx="1221558" cy="318355"/>
          </a:xfrm>
          <a:prstGeom prst="rect">
            <a:avLst/>
          </a:prstGeom>
          <a:solidFill>
            <a:srgbClr val="FFFFFF"/>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t">
            <a:spAutoFit/>
          </a:bodyPr>
          <a:lstStyle/>
          <a:p>
            <a:pPr algn="ctr"/>
            <a:r>
              <a:rPr lang="en-US" sz="1600" dirty="0">
                <a:solidFill>
                  <a:srgbClr val="4065F5"/>
                </a:solidFill>
                <a:latin typeface="Inter" panose="020B0502030000000004" pitchFamily="34" charset="0"/>
                <a:ea typeface="Inter" panose="020B0502030000000004" pitchFamily="34" charset="0"/>
              </a:rPr>
              <a:t>End User</a:t>
            </a:r>
          </a:p>
        </p:txBody>
      </p:sp>
      <p:cxnSp>
        <p:nvCxnSpPr>
          <p:cNvPr id="19" name="Straight Connector 18">
            <a:extLst>
              <a:ext uri="{FF2B5EF4-FFF2-40B4-BE49-F238E27FC236}">
                <a16:creationId xmlns:a16="http://schemas.microsoft.com/office/drawing/2014/main" id="{6329FEDA-B56A-494D-9D5D-E9D304B7B522}"/>
              </a:ext>
            </a:extLst>
          </p:cNvPr>
          <p:cNvCxnSpPr>
            <a:cxnSpLocks/>
          </p:cNvCxnSpPr>
          <p:nvPr/>
        </p:nvCxnSpPr>
        <p:spPr>
          <a:xfrm>
            <a:off x="5680646" y="5519529"/>
            <a:ext cx="6080811" cy="0"/>
          </a:xfrm>
          <a:prstGeom prst="line">
            <a:avLst/>
          </a:prstGeom>
          <a:noFill/>
          <a:ln w="12700" cap="flat">
            <a:solidFill>
              <a:srgbClr val="4065F5"/>
            </a:solidFill>
            <a:prstDash val="solid"/>
            <a:miter lim="400000"/>
            <a:headEnd type="oval"/>
            <a:tailEnd type="triangle"/>
          </a:ln>
          <a:effectLst/>
          <a:sp3d/>
        </p:spPr>
        <p:style>
          <a:lnRef idx="0">
            <a:scrgbClr r="0" g="0" b="0"/>
          </a:lnRef>
          <a:fillRef idx="0">
            <a:scrgbClr r="0" g="0" b="0"/>
          </a:fillRef>
          <a:effectRef idx="0">
            <a:scrgbClr r="0" g="0" b="0"/>
          </a:effectRef>
          <a:fontRef idx="none"/>
        </p:style>
      </p:cxnSp>
      <p:sp>
        <p:nvSpPr>
          <p:cNvPr id="18" name="TextBox 17">
            <a:extLst>
              <a:ext uri="{FF2B5EF4-FFF2-40B4-BE49-F238E27FC236}">
                <a16:creationId xmlns:a16="http://schemas.microsoft.com/office/drawing/2014/main" id="{875F2E90-AA3F-7F45-AFD3-D0F3314A6BEE}"/>
              </a:ext>
            </a:extLst>
          </p:cNvPr>
          <p:cNvSpPr txBox="1"/>
          <p:nvPr/>
        </p:nvSpPr>
        <p:spPr>
          <a:xfrm>
            <a:off x="6037728" y="5329526"/>
            <a:ext cx="4782671" cy="318355"/>
          </a:xfrm>
          <a:prstGeom prst="rect">
            <a:avLst/>
          </a:prstGeom>
          <a:solidFill>
            <a:srgbClr val="FFFFFF"/>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t">
            <a:spAutoFit/>
          </a:bodyPr>
          <a:lstStyle/>
          <a:p>
            <a:pPr algn="ctr"/>
            <a:r>
              <a:rPr lang="en-US" sz="1600" dirty="0">
                <a:solidFill>
                  <a:srgbClr val="4065F5"/>
                </a:solidFill>
                <a:latin typeface="Inter" panose="020B0502030000000004" pitchFamily="34" charset="0"/>
                <a:ea typeface="Inter" panose="020B0502030000000004" pitchFamily="34" charset="0"/>
              </a:rPr>
              <a:t>IT, governance, larger budget packages</a:t>
            </a:r>
          </a:p>
        </p:txBody>
      </p:sp>
      <p:sp>
        <p:nvSpPr>
          <p:cNvPr id="21" name="Rectangle 20">
            <a:extLst>
              <a:ext uri="{FF2B5EF4-FFF2-40B4-BE49-F238E27FC236}">
                <a16:creationId xmlns:a16="http://schemas.microsoft.com/office/drawing/2014/main" id="{F85F2D4B-7FEB-584F-A01A-9F2AE0ED52BA}"/>
              </a:ext>
            </a:extLst>
          </p:cNvPr>
          <p:cNvSpPr/>
          <p:nvPr/>
        </p:nvSpPr>
        <p:spPr>
          <a:xfrm>
            <a:off x="980017" y="641655"/>
            <a:ext cx="3365024" cy="722185"/>
          </a:xfrm>
          <a:prstGeom prst="rect">
            <a:avLst/>
          </a:prstGeom>
        </p:spPr>
        <p:txBody>
          <a:bodyPr wrap="none">
            <a:spAutoFit/>
          </a:bodyPr>
          <a:lstStyle/>
          <a:p>
            <a:pPr>
              <a:lnSpc>
                <a:spcPct val="125000"/>
              </a:lnSpc>
            </a:pPr>
            <a:r>
              <a:rPr lang="en-US" sz="3600" dirty="0">
                <a:latin typeface="Inter" panose="020B0502030000000004" pitchFamily="34" charset="0"/>
                <a:ea typeface="Inter" panose="020B0502030000000004" pitchFamily="34" charset="0"/>
              </a:rPr>
              <a:t>The New Days</a:t>
            </a:r>
          </a:p>
        </p:txBody>
      </p:sp>
    </p:spTree>
    <p:extLst>
      <p:ext uri="{BB962C8B-B14F-4D97-AF65-F5344CB8AC3E}">
        <p14:creationId xmlns:p14="http://schemas.microsoft.com/office/powerpoint/2010/main" val="33401332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D571D57-DDA8-B149-9602-BD5ABF224F3F}"/>
              </a:ext>
            </a:extLst>
          </p:cNvPr>
          <p:cNvSpPr txBox="1"/>
          <p:nvPr/>
        </p:nvSpPr>
        <p:spPr>
          <a:xfrm>
            <a:off x="980018" y="2086285"/>
            <a:ext cx="3065510" cy="31835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t">
            <a:spAutoFit/>
          </a:bodyPr>
          <a:lstStyle/>
          <a:p>
            <a:pPr marL="0" marR="0" indent="0" defTabSz="410765" rtl="0" fontAlgn="auto" latinLnBrk="0" hangingPunct="0">
              <a:lnSpc>
                <a:spcPct val="100000"/>
              </a:lnSpc>
              <a:spcBef>
                <a:spcPts val="0"/>
              </a:spcBef>
              <a:spcAft>
                <a:spcPts val="0"/>
              </a:spcAft>
              <a:buClrTx/>
              <a:buSzTx/>
              <a:buFontTx/>
              <a:buNone/>
              <a:tabLst/>
            </a:pPr>
            <a:r>
              <a:rPr kumimoji="0" lang="en-US" sz="1600" b="1" u="none" strike="noStrike" cap="none" spc="0" normalizeH="0" baseline="0" dirty="0">
                <a:ln>
                  <a:noFill/>
                </a:ln>
                <a:solidFill>
                  <a:schemeClr val="tx1"/>
                </a:solidFill>
                <a:effectLst/>
                <a:uFillTx/>
                <a:latin typeface="Inter" panose="020B0502030000000004" pitchFamily="34" charset="0"/>
                <a:ea typeface="Inter" panose="020B0502030000000004" pitchFamily="34" charset="0"/>
                <a:sym typeface="Azo Sans"/>
              </a:rPr>
              <a:t>Acquisition</a:t>
            </a:r>
          </a:p>
        </p:txBody>
      </p:sp>
      <p:sp>
        <p:nvSpPr>
          <p:cNvPr id="5" name="TextBox 4">
            <a:extLst>
              <a:ext uri="{FF2B5EF4-FFF2-40B4-BE49-F238E27FC236}">
                <a16:creationId xmlns:a16="http://schemas.microsoft.com/office/drawing/2014/main" id="{FDCC4E43-6F83-3543-A894-21CA5C312342}"/>
              </a:ext>
            </a:extLst>
          </p:cNvPr>
          <p:cNvSpPr txBox="1"/>
          <p:nvPr/>
        </p:nvSpPr>
        <p:spPr>
          <a:xfrm>
            <a:off x="980017" y="2562199"/>
            <a:ext cx="3212805" cy="135453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t">
            <a:spAutoFit/>
          </a:bodyPr>
          <a:lstStyle/>
          <a:p>
            <a:pPr>
              <a:lnSpc>
                <a:spcPts val="2460"/>
              </a:lnSpc>
            </a:pPr>
            <a:r>
              <a:rPr lang="en-US" sz="1600" dirty="0">
                <a:latin typeface="Inter" panose="020B0502030000000004" pitchFamily="34" charset="0"/>
                <a:ea typeface="Inter" panose="020B0502030000000004" pitchFamily="34" charset="0"/>
              </a:rPr>
              <a:t>End-users experiencing a problem Google it, find a solution, try it out on their own</a:t>
            </a:r>
          </a:p>
          <a:p>
            <a:pPr>
              <a:lnSpc>
                <a:spcPts val="2460"/>
              </a:lnSpc>
            </a:pPr>
            <a:endParaRPr lang="en-US" sz="1600" dirty="0">
              <a:latin typeface="Inter" panose="020B0502030000000004" pitchFamily="34" charset="0"/>
              <a:ea typeface="Inter" panose="020B0502030000000004" pitchFamily="34" charset="0"/>
            </a:endParaRPr>
          </a:p>
        </p:txBody>
      </p:sp>
      <p:sp>
        <p:nvSpPr>
          <p:cNvPr id="6" name="TextBox 5">
            <a:extLst>
              <a:ext uri="{FF2B5EF4-FFF2-40B4-BE49-F238E27FC236}">
                <a16:creationId xmlns:a16="http://schemas.microsoft.com/office/drawing/2014/main" id="{3477C306-3584-504B-9419-A7A7470286C1}"/>
              </a:ext>
            </a:extLst>
          </p:cNvPr>
          <p:cNvSpPr txBox="1"/>
          <p:nvPr/>
        </p:nvSpPr>
        <p:spPr>
          <a:xfrm>
            <a:off x="4784075" y="2086286"/>
            <a:ext cx="3065510" cy="31835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t">
            <a:spAutoFit/>
          </a:bodyPr>
          <a:lstStyle/>
          <a:p>
            <a:pPr marL="0" marR="0" indent="0" defTabSz="410765" rtl="0" fontAlgn="auto" latinLnBrk="0" hangingPunct="0">
              <a:lnSpc>
                <a:spcPct val="100000"/>
              </a:lnSpc>
              <a:spcBef>
                <a:spcPts val="0"/>
              </a:spcBef>
              <a:spcAft>
                <a:spcPts val="0"/>
              </a:spcAft>
              <a:buClrTx/>
              <a:buSzTx/>
              <a:buFontTx/>
              <a:buNone/>
              <a:tabLst/>
            </a:pPr>
            <a:r>
              <a:rPr kumimoji="0" lang="en-US" sz="1600" b="1" u="none" strike="noStrike" cap="none" spc="0" normalizeH="0" baseline="0" dirty="0">
                <a:ln>
                  <a:noFill/>
                </a:ln>
                <a:solidFill>
                  <a:schemeClr val="tx1"/>
                </a:solidFill>
                <a:effectLst/>
                <a:uFillTx/>
                <a:latin typeface="Inter" panose="020B0502030000000004" pitchFamily="34" charset="0"/>
                <a:ea typeface="Inter" panose="020B0502030000000004" pitchFamily="34" charset="0"/>
                <a:sym typeface="Azo Sans"/>
              </a:rPr>
              <a:t>Conversion</a:t>
            </a:r>
          </a:p>
        </p:txBody>
      </p:sp>
      <p:sp>
        <p:nvSpPr>
          <p:cNvPr id="7" name="TextBox 6">
            <a:extLst>
              <a:ext uri="{FF2B5EF4-FFF2-40B4-BE49-F238E27FC236}">
                <a16:creationId xmlns:a16="http://schemas.microsoft.com/office/drawing/2014/main" id="{9112C340-F556-0D44-AB5F-61B860643318}"/>
              </a:ext>
            </a:extLst>
          </p:cNvPr>
          <p:cNvSpPr txBox="1"/>
          <p:nvPr/>
        </p:nvSpPr>
        <p:spPr>
          <a:xfrm>
            <a:off x="4784075" y="2562199"/>
            <a:ext cx="2697380" cy="167513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t">
            <a:spAutoFit/>
          </a:bodyPr>
          <a:lstStyle/>
          <a:p>
            <a:pPr>
              <a:lnSpc>
                <a:spcPts val="2460"/>
              </a:lnSpc>
            </a:pPr>
            <a:r>
              <a:rPr lang="en-US" sz="1600" dirty="0">
                <a:latin typeface="Inter" panose="020B0502030000000004" pitchFamily="34" charset="0"/>
                <a:ea typeface="Inter" panose="020B0502030000000004" pitchFamily="34" charset="0"/>
              </a:rPr>
              <a:t>If they are convinced there’s value, the end user can pay for a low-tier package </a:t>
            </a:r>
          </a:p>
          <a:p>
            <a:pPr>
              <a:lnSpc>
                <a:spcPts val="2460"/>
              </a:lnSpc>
            </a:pPr>
            <a:endParaRPr lang="en-US" sz="1600" dirty="0">
              <a:latin typeface="Inter" panose="020B0502030000000004" pitchFamily="34" charset="0"/>
              <a:ea typeface="Inter" panose="020B0502030000000004" pitchFamily="34" charset="0"/>
            </a:endParaRPr>
          </a:p>
        </p:txBody>
      </p:sp>
      <p:sp>
        <p:nvSpPr>
          <p:cNvPr id="8" name="TextBox 7">
            <a:extLst>
              <a:ext uri="{FF2B5EF4-FFF2-40B4-BE49-F238E27FC236}">
                <a16:creationId xmlns:a16="http://schemas.microsoft.com/office/drawing/2014/main" id="{B0D00356-7B0F-7D4F-8E78-FCEB84F120CD}"/>
              </a:ext>
            </a:extLst>
          </p:cNvPr>
          <p:cNvSpPr txBox="1"/>
          <p:nvPr/>
        </p:nvSpPr>
        <p:spPr>
          <a:xfrm>
            <a:off x="8220002" y="2086285"/>
            <a:ext cx="3065510" cy="31835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t">
            <a:spAutoFit/>
          </a:bodyPr>
          <a:lstStyle/>
          <a:p>
            <a:pPr marL="0" marR="0" indent="0" defTabSz="410765" rtl="0" fontAlgn="auto" latinLnBrk="0" hangingPunct="0">
              <a:lnSpc>
                <a:spcPct val="100000"/>
              </a:lnSpc>
              <a:spcBef>
                <a:spcPts val="0"/>
              </a:spcBef>
              <a:spcAft>
                <a:spcPts val="0"/>
              </a:spcAft>
              <a:buClrTx/>
              <a:buSzTx/>
              <a:buFontTx/>
              <a:buNone/>
              <a:tabLst/>
            </a:pPr>
            <a:r>
              <a:rPr kumimoji="0" lang="en-US" sz="1600" b="1" u="none" strike="noStrike" cap="none" spc="0" normalizeH="0" baseline="0" dirty="0">
                <a:ln>
                  <a:noFill/>
                </a:ln>
                <a:solidFill>
                  <a:schemeClr val="tx1"/>
                </a:solidFill>
                <a:effectLst/>
                <a:uFillTx/>
                <a:latin typeface="Inter" panose="020B0502030000000004" pitchFamily="34" charset="0"/>
                <a:ea typeface="Inter" panose="020B0502030000000004" pitchFamily="34" charset="0"/>
                <a:sym typeface="Azo Sans"/>
              </a:rPr>
              <a:t>Expansion</a:t>
            </a:r>
          </a:p>
        </p:txBody>
      </p:sp>
      <p:sp>
        <p:nvSpPr>
          <p:cNvPr id="9" name="TextBox 8">
            <a:extLst>
              <a:ext uri="{FF2B5EF4-FFF2-40B4-BE49-F238E27FC236}">
                <a16:creationId xmlns:a16="http://schemas.microsoft.com/office/drawing/2014/main" id="{DE57AF20-7EF6-294D-B474-D29853FAED67}"/>
              </a:ext>
            </a:extLst>
          </p:cNvPr>
          <p:cNvSpPr txBox="1"/>
          <p:nvPr/>
        </p:nvSpPr>
        <p:spPr>
          <a:xfrm>
            <a:off x="8220002" y="2562199"/>
            <a:ext cx="3213954" cy="167513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t">
            <a:spAutoFit/>
          </a:bodyPr>
          <a:lstStyle/>
          <a:p>
            <a:pPr>
              <a:lnSpc>
                <a:spcPts val="2460"/>
              </a:lnSpc>
            </a:pPr>
            <a:r>
              <a:rPr lang="en-US" sz="1600" dirty="0">
                <a:latin typeface="Inter" panose="020B0502030000000004" pitchFamily="34" charset="0"/>
                <a:ea typeface="Inter" panose="020B0502030000000004" pitchFamily="34" charset="0"/>
              </a:rPr>
              <a:t>To get more value, the end user can invite others, upgrade to unlock more features and allow for more users</a:t>
            </a:r>
          </a:p>
          <a:p>
            <a:pPr>
              <a:lnSpc>
                <a:spcPts val="2460"/>
              </a:lnSpc>
            </a:pPr>
            <a:endParaRPr lang="en-US" sz="1600" dirty="0">
              <a:latin typeface="Inter" panose="020B0502030000000004" pitchFamily="34" charset="0"/>
              <a:ea typeface="Inter" panose="020B0502030000000004" pitchFamily="34" charset="0"/>
            </a:endParaRPr>
          </a:p>
        </p:txBody>
      </p:sp>
      <p:cxnSp>
        <p:nvCxnSpPr>
          <p:cNvPr id="11" name="Straight Connector 10">
            <a:extLst>
              <a:ext uri="{FF2B5EF4-FFF2-40B4-BE49-F238E27FC236}">
                <a16:creationId xmlns:a16="http://schemas.microsoft.com/office/drawing/2014/main" id="{AF6E9D47-37D3-5F4F-8179-FB8771908A6C}"/>
              </a:ext>
            </a:extLst>
          </p:cNvPr>
          <p:cNvCxnSpPr/>
          <p:nvPr/>
        </p:nvCxnSpPr>
        <p:spPr>
          <a:xfrm>
            <a:off x="4414801" y="2071249"/>
            <a:ext cx="0" cy="2639291"/>
          </a:xfrm>
          <a:prstGeom prst="line">
            <a:avLst/>
          </a:prstGeom>
          <a:noFill/>
          <a:ln w="3175" cap="flat">
            <a:solidFill>
              <a:srgbClr val="4065F5"/>
            </a:solidFill>
            <a:prstDash val="solid"/>
            <a:miter lim="400000"/>
          </a:ln>
          <a:effectLst/>
          <a:sp3d/>
        </p:spPr>
        <p:style>
          <a:lnRef idx="0">
            <a:scrgbClr r="0" g="0" b="0"/>
          </a:lnRef>
          <a:fillRef idx="0">
            <a:scrgbClr r="0" g="0" b="0"/>
          </a:fillRef>
          <a:effectRef idx="0">
            <a:scrgbClr r="0" g="0" b="0"/>
          </a:effectRef>
          <a:fontRef idx="none"/>
        </p:style>
      </p:cxnSp>
      <p:cxnSp>
        <p:nvCxnSpPr>
          <p:cNvPr id="12" name="Straight Connector 11">
            <a:extLst>
              <a:ext uri="{FF2B5EF4-FFF2-40B4-BE49-F238E27FC236}">
                <a16:creationId xmlns:a16="http://schemas.microsoft.com/office/drawing/2014/main" id="{F01AAA29-F6E5-4641-A4EE-8A33051C7CBC}"/>
              </a:ext>
            </a:extLst>
          </p:cNvPr>
          <p:cNvCxnSpPr/>
          <p:nvPr/>
        </p:nvCxnSpPr>
        <p:spPr>
          <a:xfrm>
            <a:off x="7850729" y="2071249"/>
            <a:ext cx="0" cy="2639291"/>
          </a:xfrm>
          <a:prstGeom prst="line">
            <a:avLst/>
          </a:prstGeom>
          <a:noFill/>
          <a:ln w="3175" cap="flat">
            <a:solidFill>
              <a:srgbClr val="4065F5"/>
            </a:solidFill>
            <a:prstDash val="solid"/>
            <a:miter lim="400000"/>
          </a:ln>
          <a:effectLst/>
          <a:sp3d/>
        </p:spPr>
        <p:style>
          <a:lnRef idx="0">
            <a:scrgbClr r="0" g="0" b="0"/>
          </a:lnRef>
          <a:fillRef idx="0">
            <a:scrgbClr r="0" g="0" b="0"/>
          </a:fillRef>
          <a:effectRef idx="0">
            <a:scrgbClr r="0" g="0" b="0"/>
          </a:effectRef>
          <a:fontRef idx="none"/>
        </p:style>
      </p:cxnSp>
      <p:sp>
        <p:nvSpPr>
          <p:cNvPr id="21" name="Rectangle 20">
            <a:extLst>
              <a:ext uri="{FF2B5EF4-FFF2-40B4-BE49-F238E27FC236}">
                <a16:creationId xmlns:a16="http://schemas.microsoft.com/office/drawing/2014/main" id="{F85F2D4B-7FEB-584F-A01A-9F2AE0ED52BA}"/>
              </a:ext>
            </a:extLst>
          </p:cNvPr>
          <p:cNvSpPr/>
          <p:nvPr/>
        </p:nvSpPr>
        <p:spPr>
          <a:xfrm>
            <a:off x="830261" y="648577"/>
            <a:ext cx="3365024" cy="722185"/>
          </a:xfrm>
          <a:prstGeom prst="rect">
            <a:avLst/>
          </a:prstGeom>
        </p:spPr>
        <p:txBody>
          <a:bodyPr wrap="none">
            <a:spAutoFit/>
          </a:bodyPr>
          <a:lstStyle/>
          <a:p>
            <a:pPr>
              <a:lnSpc>
                <a:spcPct val="125000"/>
              </a:lnSpc>
            </a:pPr>
            <a:r>
              <a:rPr lang="en-US" sz="3600" dirty="0">
                <a:latin typeface="Inter" panose="020B0502030000000004" pitchFamily="34" charset="0"/>
                <a:ea typeface="Inter" panose="020B0502030000000004" pitchFamily="34" charset="0"/>
              </a:rPr>
              <a:t>The New Days</a:t>
            </a:r>
          </a:p>
        </p:txBody>
      </p:sp>
      <p:sp>
        <p:nvSpPr>
          <p:cNvPr id="2" name="TextBox 1">
            <a:extLst>
              <a:ext uri="{FF2B5EF4-FFF2-40B4-BE49-F238E27FC236}">
                <a16:creationId xmlns:a16="http://schemas.microsoft.com/office/drawing/2014/main" id="{21AA0C0D-BB5A-6546-B507-58DDA34DABE2}"/>
              </a:ext>
            </a:extLst>
          </p:cNvPr>
          <p:cNvSpPr txBox="1"/>
          <p:nvPr/>
        </p:nvSpPr>
        <p:spPr>
          <a:xfrm>
            <a:off x="2040961" y="5396754"/>
            <a:ext cx="1996265" cy="369332"/>
          </a:xfrm>
          <a:prstGeom prst="rect">
            <a:avLst/>
          </a:prstGeom>
          <a:noFill/>
        </p:spPr>
        <p:txBody>
          <a:bodyPr wrap="square" rtlCol="0">
            <a:spAutoFit/>
          </a:bodyPr>
          <a:lstStyle/>
          <a:p>
            <a:r>
              <a:rPr lang="en-US" dirty="0">
                <a:latin typeface="Inter" panose="020B0502030000000004" pitchFamily="34" charset="0"/>
                <a:ea typeface="Inter" panose="020B0502030000000004" pitchFamily="34" charset="0"/>
                <a:cs typeface="Inter" panose="020B0502030000000004" pitchFamily="34" charset="0"/>
              </a:rPr>
              <a:t>End User</a:t>
            </a:r>
          </a:p>
        </p:txBody>
      </p:sp>
      <p:pic>
        <p:nvPicPr>
          <p:cNvPr id="3074" name="Picture 2" descr="users Icon 1743551">
            <a:extLst>
              <a:ext uri="{FF2B5EF4-FFF2-40B4-BE49-F238E27FC236}">
                <a16:creationId xmlns:a16="http://schemas.microsoft.com/office/drawing/2014/main" id="{E08F0E60-C216-6046-A695-1A5A597744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092" y="5011413"/>
            <a:ext cx="1012869" cy="101286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93F00748-A622-8948-8AE8-56DABAEE4162}"/>
              </a:ext>
            </a:extLst>
          </p:cNvPr>
          <p:cNvSpPr txBox="1"/>
          <p:nvPr/>
        </p:nvSpPr>
        <p:spPr>
          <a:xfrm>
            <a:off x="6055561" y="5396754"/>
            <a:ext cx="1996265" cy="369332"/>
          </a:xfrm>
          <a:prstGeom prst="rect">
            <a:avLst/>
          </a:prstGeom>
          <a:noFill/>
        </p:spPr>
        <p:txBody>
          <a:bodyPr wrap="square" rtlCol="0">
            <a:spAutoFit/>
          </a:bodyPr>
          <a:lstStyle/>
          <a:p>
            <a:r>
              <a:rPr lang="en-US" dirty="0">
                <a:latin typeface="Inter" panose="020B0502030000000004" pitchFamily="34" charset="0"/>
                <a:ea typeface="Inter" panose="020B0502030000000004" pitchFamily="34" charset="0"/>
                <a:cs typeface="Inter" panose="020B0502030000000004" pitchFamily="34" charset="0"/>
              </a:rPr>
              <a:t>End User</a:t>
            </a:r>
          </a:p>
        </p:txBody>
      </p:sp>
      <p:pic>
        <p:nvPicPr>
          <p:cNvPr id="23" name="Picture 2" descr="users Icon 1743551">
            <a:extLst>
              <a:ext uri="{FF2B5EF4-FFF2-40B4-BE49-F238E27FC236}">
                <a16:creationId xmlns:a16="http://schemas.microsoft.com/office/drawing/2014/main" id="{0D950771-3800-7E4D-9C07-3F5CA50420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2692" y="5011413"/>
            <a:ext cx="1012869" cy="101286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92EDA332-484C-5A41-A489-74EA7F2AE04A}"/>
              </a:ext>
            </a:extLst>
          </p:cNvPr>
          <p:cNvSpPr txBox="1"/>
          <p:nvPr/>
        </p:nvSpPr>
        <p:spPr>
          <a:xfrm>
            <a:off x="9350974" y="5396754"/>
            <a:ext cx="1996265" cy="369332"/>
          </a:xfrm>
          <a:prstGeom prst="rect">
            <a:avLst/>
          </a:prstGeom>
          <a:noFill/>
        </p:spPr>
        <p:txBody>
          <a:bodyPr wrap="square" rtlCol="0">
            <a:spAutoFit/>
          </a:bodyPr>
          <a:lstStyle/>
          <a:p>
            <a:r>
              <a:rPr lang="en-US" dirty="0">
                <a:latin typeface="Inter" panose="020B0502030000000004" pitchFamily="34" charset="0"/>
                <a:ea typeface="Inter" panose="020B0502030000000004" pitchFamily="34" charset="0"/>
                <a:cs typeface="Inter" panose="020B0502030000000004" pitchFamily="34" charset="0"/>
              </a:rPr>
              <a:t>End User</a:t>
            </a:r>
          </a:p>
        </p:txBody>
      </p:sp>
      <p:pic>
        <p:nvPicPr>
          <p:cNvPr id="25" name="Picture 2" descr="users Icon 1743551">
            <a:extLst>
              <a:ext uri="{FF2B5EF4-FFF2-40B4-BE49-F238E27FC236}">
                <a16:creationId xmlns:a16="http://schemas.microsoft.com/office/drawing/2014/main" id="{AF267EEA-5C0F-3C40-BC0E-7D7719B565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8105" y="5011413"/>
            <a:ext cx="1012869" cy="1012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12185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84219764-2E2D-0044-A20C-21F4EC090BEA}"/>
              </a:ext>
            </a:extLst>
          </p:cNvPr>
          <p:cNvSpPr/>
          <p:nvPr/>
        </p:nvSpPr>
        <p:spPr>
          <a:xfrm>
            <a:off x="6297460" y="3023851"/>
            <a:ext cx="1254807" cy="317499"/>
          </a:xfrm>
          <a:prstGeom prst="roundRect">
            <a:avLst/>
          </a:prstGeom>
          <a:solidFill>
            <a:srgbClr val="E1DBF7"/>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2" name="Rectangle 1">
            <a:extLst>
              <a:ext uri="{FF2B5EF4-FFF2-40B4-BE49-F238E27FC236}">
                <a16:creationId xmlns:a16="http://schemas.microsoft.com/office/drawing/2014/main" id="{18691333-782F-C84E-A9F1-560E88DA66FC}"/>
              </a:ext>
            </a:extLst>
          </p:cNvPr>
          <p:cNvSpPr/>
          <p:nvPr/>
        </p:nvSpPr>
        <p:spPr>
          <a:xfrm>
            <a:off x="1638419" y="2491115"/>
            <a:ext cx="8915162" cy="874727"/>
          </a:xfrm>
          <a:prstGeom prst="rect">
            <a:avLst/>
          </a:prstGeom>
        </p:spPr>
        <p:txBody>
          <a:bodyPr wrap="square">
            <a:spAutoFit/>
          </a:bodyPr>
          <a:lstStyle/>
          <a:p>
            <a:pPr>
              <a:lnSpc>
                <a:spcPct val="150000"/>
              </a:lnSpc>
            </a:pPr>
            <a:r>
              <a:rPr lang="en-US" dirty="0">
                <a:latin typeface="Inter" panose="020B0502030000000004" pitchFamily="34" charset="0"/>
                <a:ea typeface="Inter" panose="020B0502030000000004" pitchFamily="34" charset="0"/>
              </a:rPr>
              <a:t>Product-Led Growth (PLG) is a go-to-market strategy that relies on product usage as the primary driver of acquisition, </a:t>
            </a:r>
            <a:r>
              <a:rPr lang="en-US" dirty="0">
                <a:solidFill>
                  <a:srgbClr val="715CDA"/>
                </a:solidFill>
                <a:latin typeface="Inter" panose="020B0502030000000004" pitchFamily="34" charset="0"/>
                <a:ea typeface="Inter" panose="020B0502030000000004" pitchFamily="34" charset="0"/>
              </a:rPr>
              <a:t>conversion</a:t>
            </a:r>
            <a:r>
              <a:rPr lang="en-US" dirty="0">
                <a:latin typeface="Inter" panose="020B0502030000000004" pitchFamily="34" charset="0"/>
                <a:ea typeface="Inter" panose="020B0502030000000004" pitchFamily="34" charset="0"/>
              </a:rPr>
              <a:t> and expansion.</a:t>
            </a:r>
          </a:p>
        </p:txBody>
      </p:sp>
      <p:cxnSp>
        <p:nvCxnSpPr>
          <p:cNvPr id="8" name="Straight Arrow Connector 7">
            <a:extLst>
              <a:ext uri="{FF2B5EF4-FFF2-40B4-BE49-F238E27FC236}">
                <a16:creationId xmlns:a16="http://schemas.microsoft.com/office/drawing/2014/main" id="{64F6306E-8E45-C743-B477-581BB4CA131E}"/>
              </a:ext>
            </a:extLst>
          </p:cNvPr>
          <p:cNvCxnSpPr>
            <a:cxnSpLocks/>
          </p:cNvCxnSpPr>
          <p:nvPr/>
        </p:nvCxnSpPr>
        <p:spPr>
          <a:xfrm>
            <a:off x="7140080" y="3443555"/>
            <a:ext cx="1" cy="731367"/>
          </a:xfrm>
          <a:prstGeom prst="straightConnector1">
            <a:avLst/>
          </a:prstGeom>
          <a:noFill/>
          <a:ln w="12700" cap="flat">
            <a:solidFill>
              <a:srgbClr val="715CDA"/>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6" name="Rectangle 5">
            <a:extLst>
              <a:ext uri="{FF2B5EF4-FFF2-40B4-BE49-F238E27FC236}">
                <a16:creationId xmlns:a16="http://schemas.microsoft.com/office/drawing/2014/main" id="{6D220D0F-7C32-B04F-9F54-DCC8C20A4055}"/>
              </a:ext>
            </a:extLst>
          </p:cNvPr>
          <p:cNvSpPr/>
          <p:nvPr/>
        </p:nvSpPr>
        <p:spPr>
          <a:xfrm>
            <a:off x="6393085" y="4174922"/>
            <a:ext cx="2541283" cy="923330"/>
          </a:xfrm>
          <a:prstGeom prst="rect">
            <a:avLst/>
          </a:prstGeom>
        </p:spPr>
        <p:txBody>
          <a:bodyPr wrap="square">
            <a:spAutoFit/>
          </a:bodyPr>
          <a:lstStyle/>
          <a:p>
            <a:r>
              <a:rPr lang="en-US" dirty="0">
                <a:solidFill>
                  <a:srgbClr val="715CDA"/>
                </a:solidFill>
                <a:latin typeface="Inter" panose="020B0502030000000004" pitchFamily="34" charset="0"/>
                <a:ea typeface="Inter" panose="020B0502030000000004" pitchFamily="34" charset="0"/>
              </a:rPr>
              <a:t>How to get new prospects to become paying customers</a:t>
            </a:r>
          </a:p>
        </p:txBody>
      </p:sp>
    </p:spTree>
    <p:extLst>
      <p:ext uri="{BB962C8B-B14F-4D97-AF65-F5344CB8AC3E}">
        <p14:creationId xmlns:p14="http://schemas.microsoft.com/office/powerpoint/2010/main" val="39217128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F800FDEA-37DE-D044-9C23-A0296A7F8C4C}"/>
              </a:ext>
            </a:extLst>
          </p:cNvPr>
          <p:cNvSpPr/>
          <p:nvPr/>
        </p:nvSpPr>
        <p:spPr>
          <a:xfrm>
            <a:off x="8026772" y="3023851"/>
            <a:ext cx="1136964" cy="317499"/>
          </a:xfrm>
          <a:prstGeom prst="roundRect">
            <a:avLst/>
          </a:prstGeom>
          <a:solidFill>
            <a:srgbClr val="E1DBF7"/>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2" name="Rectangle 1">
            <a:extLst>
              <a:ext uri="{FF2B5EF4-FFF2-40B4-BE49-F238E27FC236}">
                <a16:creationId xmlns:a16="http://schemas.microsoft.com/office/drawing/2014/main" id="{18691333-782F-C84E-A9F1-560E88DA66FC}"/>
              </a:ext>
            </a:extLst>
          </p:cNvPr>
          <p:cNvSpPr/>
          <p:nvPr/>
        </p:nvSpPr>
        <p:spPr>
          <a:xfrm>
            <a:off x="1638419" y="2491115"/>
            <a:ext cx="8915162" cy="874727"/>
          </a:xfrm>
          <a:prstGeom prst="rect">
            <a:avLst/>
          </a:prstGeom>
        </p:spPr>
        <p:txBody>
          <a:bodyPr wrap="square">
            <a:spAutoFit/>
          </a:bodyPr>
          <a:lstStyle/>
          <a:p>
            <a:pPr>
              <a:lnSpc>
                <a:spcPct val="150000"/>
              </a:lnSpc>
            </a:pPr>
            <a:r>
              <a:rPr lang="en-US" dirty="0">
                <a:latin typeface="Inter" panose="020B0502030000000004" pitchFamily="34" charset="0"/>
                <a:ea typeface="Inter" panose="020B0502030000000004" pitchFamily="34" charset="0"/>
              </a:rPr>
              <a:t>Product-Led Growth (PLG) is a go-to-market strategy that relies on product usage as the primary driver of acquisition, conversion and </a:t>
            </a:r>
            <a:r>
              <a:rPr lang="en-US" dirty="0">
                <a:solidFill>
                  <a:srgbClr val="715CDA"/>
                </a:solidFill>
                <a:latin typeface="Inter" panose="020B0502030000000004" pitchFamily="34" charset="0"/>
                <a:ea typeface="Inter" panose="020B0502030000000004" pitchFamily="34" charset="0"/>
              </a:rPr>
              <a:t>expansion</a:t>
            </a:r>
            <a:r>
              <a:rPr lang="en-US" dirty="0">
                <a:latin typeface="Inter" panose="020B0502030000000004" pitchFamily="34" charset="0"/>
                <a:ea typeface="Inter" panose="020B0502030000000004" pitchFamily="34" charset="0"/>
              </a:rPr>
              <a:t>.</a:t>
            </a:r>
          </a:p>
        </p:txBody>
      </p:sp>
      <p:cxnSp>
        <p:nvCxnSpPr>
          <p:cNvPr id="8" name="Straight Arrow Connector 7">
            <a:extLst>
              <a:ext uri="{FF2B5EF4-FFF2-40B4-BE49-F238E27FC236}">
                <a16:creationId xmlns:a16="http://schemas.microsoft.com/office/drawing/2014/main" id="{64F6306E-8E45-C743-B477-581BB4CA131E}"/>
              </a:ext>
            </a:extLst>
          </p:cNvPr>
          <p:cNvCxnSpPr>
            <a:cxnSpLocks/>
          </p:cNvCxnSpPr>
          <p:nvPr/>
        </p:nvCxnSpPr>
        <p:spPr>
          <a:xfrm>
            <a:off x="8743238" y="3443555"/>
            <a:ext cx="1" cy="731367"/>
          </a:xfrm>
          <a:prstGeom prst="straightConnector1">
            <a:avLst/>
          </a:prstGeom>
          <a:noFill/>
          <a:ln w="12700" cap="flat">
            <a:solidFill>
              <a:srgbClr val="715CDA"/>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7" name="Rectangle 6">
            <a:extLst>
              <a:ext uri="{FF2B5EF4-FFF2-40B4-BE49-F238E27FC236}">
                <a16:creationId xmlns:a16="http://schemas.microsoft.com/office/drawing/2014/main" id="{CFB11BA5-9811-C84E-8265-86B351256CA0}"/>
              </a:ext>
            </a:extLst>
          </p:cNvPr>
          <p:cNvSpPr/>
          <p:nvPr/>
        </p:nvSpPr>
        <p:spPr>
          <a:xfrm>
            <a:off x="8072817" y="4174922"/>
            <a:ext cx="3328666" cy="923330"/>
          </a:xfrm>
          <a:prstGeom prst="rect">
            <a:avLst/>
          </a:prstGeom>
        </p:spPr>
        <p:txBody>
          <a:bodyPr wrap="square">
            <a:spAutoFit/>
          </a:bodyPr>
          <a:lstStyle/>
          <a:p>
            <a:r>
              <a:rPr lang="en-US" dirty="0">
                <a:solidFill>
                  <a:srgbClr val="715CDA"/>
                </a:solidFill>
                <a:latin typeface="Inter" panose="020B0502030000000004" pitchFamily="34" charset="0"/>
                <a:ea typeface="Inter" panose="020B0502030000000004" pitchFamily="34" charset="0"/>
              </a:rPr>
              <a:t>How to get paying customers to upgrade and add more users</a:t>
            </a:r>
          </a:p>
        </p:txBody>
      </p:sp>
    </p:spTree>
    <p:extLst>
      <p:ext uri="{BB962C8B-B14F-4D97-AF65-F5344CB8AC3E}">
        <p14:creationId xmlns:p14="http://schemas.microsoft.com/office/powerpoint/2010/main" val="179114128"/>
      </p:ext>
    </p:extLst>
  </p:cSld>
  <p:clrMapOvr>
    <a:masterClrMapping/>
  </p:clrMapOvr>
</p:sld>
</file>

<file path=ppt/theme/theme1.xml><?xml version="1.0" encoding="utf-8"?>
<a:theme xmlns:a="http://schemas.openxmlformats.org/drawingml/2006/main" name="Custom Design">
  <a:themeElements>
    <a:clrScheme name="Custom 7">
      <a:dk1>
        <a:srgbClr val="000000"/>
      </a:dk1>
      <a:lt1>
        <a:srgbClr val="F2F2F2"/>
      </a:lt1>
      <a:dk2>
        <a:srgbClr val="000000"/>
      </a:dk2>
      <a:lt2>
        <a:srgbClr val="F2F2F2"/>
      </a:lt2>
      <a:accent1>
        <a:srgbClr val="FF613B"/>
      </a:accent1>
      <a:accent2>
        <a:srgbClr val="4064F5"/>
      </a:accent2>
      <a:accent3>
        <a:srgbClr val="FFBA16"/>
      </a:accent3>
      <a:accent4>
        <a:srgbClr val="007F68"/>
      </a:accent4>
      <a:accent5>
        <a:srgbClr val="694CD9"/>
      </a:accent5>
      <a:accent6>
        <a:srgbClr val="202020"/>
      </a:accent6>
      <a:hlink>
        <a:srgbClr val="694CD9"/>
      </a:hlink>
      <a:folHlink>
        <a:srgbClr val="6982D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36401</TotalTime>
  <Words>4605</Words>
  <Application>Microsoft Macintosh PowerPoint</Application>
  <PresentationFormat>Widescreen</PresentationFormat>
  <Paragraphs>582</Paragraphs>
  <Slides>72</Slides>
  <Notes>54</Notes>
  <HiddenSlides>27</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72</vt:i4>
      </vt:variant>
    </vt:vector>
  </HeadingPairs>
  <TitlesOfParts>
    <vt:vector size="85" baseType="lpstr">
      <vt:lpstr>Arial</vt:lpstr>
      <vt:lpstr>Ayuthaya</vt:lpstr>
      <vt:lpstr>Calibri</vt:lpstr>
      <vt:lpstr>Droid Serif</vt:lpstr>
      <vt:lpstr>Helvetica Light</vt:lpstr>
      <vt:lpstr>Helvetica Neue</vt:lpstr>
      <vt:lpstr>Inter</vt:lpstr>
      <vt:lpstr>Sequel Sans Black Body</vt:lpstr>
      <vt:lpstr>Sequel Sans Black Disp</vt:lpstr>
      <vt:lpstr>Sequel Sans Black Head</vt:lpstr>
      <vt:lpstr>Sequel Sans Bold Head</vt:lpstr>
      <vt:lpstr>Sequel Sans Book Head</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Kennedy</dc:creator>
  <cp:lastModifiedBy>Katie Lukes</cp:lastModifiedBy>
  <cp:revision>323</cp:revision>
  <dcterms:created xsi:type="dcterms:W3CDTF">2020-08-26T15:27:24Z</dcterms:created>
  <dcterms:modified xsi:type="dcterms:W3CDTF">2022-03-15T18:28:09Z</dcterms:modified>
</cp:coreProperties>
</file>